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</p:sldMasterIdLst>
  <p:notesMasterIdLst>
    <p:notesMasterId r:id="rId20"/>
  </p:notesMasterIdLst>
  <p:sldIdLst>
    <p:sldId id="258" r:id="rId5"/>
    <p:sldId id="259" r:id="rId6"/>
    <p:sldId id="260" r:id="rId7"/>
    <p:sldId id="262" r:id="rId8"/>
    <p:sldId id="265" r:id="rId9"/>
    <p:sldId id="285" r:id="rId10"/>
    <p:sldId id="266" r:id="rId11"/>
    <p:sldId id="273" r:id="rId12"/>
    <p:sldId id="286" r:id="rId13"/>
    <p:sldId id="268" r:id="rId14"/>
    <p:sldId id="267" r:id="rId15"/>
    <p:sldId id="272" r:id="rId16"/>
    <p:sldId id="270" r:id="rId17"/>
    <p:sldId id="271" r:id="rId18"/>
    <p:sldId id="27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C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AD439-D882-4C10-8B4B-0B7162067DB1}" type="datetimeFigureOut">
              <a:rPr lang="zh-CN" altLang="en-US" smtClean="0"/>
              <a:t>2018/5/19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58099-769B-4A02-9B3E-8F3E000FD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0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30EC5A-DC39-41B6-974C-ED0F556D4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F2C8118-D8B3-44E7-AD13-271731ABD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88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8179AE9-D0BB-4243-9732-1F9855E6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F0EA5E0-58BC-4640-8692-678B92C72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1216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32403B3-DA57-4F28-82D2-987E9CB9E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933A5FC-00C6-4051-A4B9-B5A42621E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57369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69106-A00C-4356-AF90-BA378C98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483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D61B79-2C05-44F8-9677-E377FF5F0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9101273-B94D-474F-A1CF-5DC273F7F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4B6C8B0-8753-4175-86D8-902C495B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85C4A10-FFFF-42F4-8BBD-C614D24B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E697386-9D8A-4D32-BECD-502F997E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2E8A43-9066-42A7-84E6-7E24DDBC4A7C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7918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3AF1456-F0EF-45E3-A9EE-4C6123F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49D9D00-6B67-4F1B-9B63-2BC224841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D174D3B-DDFC-4E56-8D2B-29397566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D1CA3EB-B169-4EFD-9190-560F1E64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CB75A7C-8D05-45D9-A3D7-DA65E36C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44ACA-A730-408C-8A60-47C6AB1A2B84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16011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283812C-6D8E-47C3-A16F-2DB80B31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99CD2DF-1EF2-417F-A3D3-8B7897C8F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85FD58D-31E7-4AC1-8964-45731D6F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2E96A6C-FADE-4EFB-8103-B3F52BA2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BBBDC6-F873-4F20-A3F4-DA637D81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948B48-902B-47F7-9547-624452B4A30B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94780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26F9CD-2DA7-4AA9-BD42-874D5D0B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BAF59FE-3D63-4CB1-901E-B55B70F8A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59D92FF-231E-4FB6-9068-57099BFE6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6391BA1-206A-409E-B67F-2D7B8BA2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BEDEDFE-6561-4002-BC10-7991B786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08A87C3-46C9-4EA6-90E5-021B422C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077ED-9817-4F4C-957C-E774E61C0DBE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0824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AC8170-A5DD-47B1-BBDA-50713D15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0524E92-52A0-49FA-89C3-C11413E0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72C8473-8B9D-49A1-9A8E-82EA451C4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41DB9BC-72CC-4B86-B2BB-45D6F0CCD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366A919-E43D-45E1-AEF1-49E4762D3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F47C0E-C796-43C1-B4D6-2B5CBB251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7CA48D4-7C68-4EFF-96B4-DFBB6FCC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2E1276DA-852D-44B2-AF13-39D8860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515DA-96C6-469D-A076-865591C791E6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67135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A59E1B-9CC4-4E2C-B0FE-DE36C479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4A180EE-112A-401C-B932-D700C827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69445BE-850C-4364-A3FD-A1B1FE6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36045EF-8AEE-4AD3-A447-799C7FBD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2C326-50CD-4573-8947-360BDFE6F9F9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748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FF4FF0FC-BFAD-4E28-9E9D-AB235E82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1D159A5-85F5-4BF4-A4F8-7CBABFAA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ABAB876-BA9C-4670-996E-EB20792D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400F8-CF4D-4E20-985C-B0F098C236C3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13536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0EB602F-475A-438A-AA5B-254DD864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1E3B015-B76D-4BBC-A7DE-084B5E9B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5436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CDDC2CF-C962-40A9-A893-698775B3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BC819E5-213B-4AC3-A7C5-CCB72CF3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FD726A4-7C1C-49EA-A7CA-06BE9D2B1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CF8430F-F511-496D-9810-F025D411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98BA4CA-3329-4FF6-9601-51B8ECDD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74F11D0-26D9-49AE-93E3-7CFD1B58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F50487-ED82-4EBB-BB1B-341848C2CC6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257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A44EBC-2045-4E67-A034-8BAA61BD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5E0ECD6-24E6-44F2-9666-C93F9738D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0B14E91-19E7-4D7E-B9D0-84070FE7E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D1FCFC2-813C-4BDE-BEDC-3A84E32E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BADA14A-38C8-4E02-9D69-EB5D02F8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F556A14-7693-4B63-A0AF-EB5A430D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A7340-1A32-4D73-B393-09670CEBA417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64884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B59E809-1DCC-426A-A030-1CFBF4A1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EDC759B-3065-4FF0-97BB-8633362C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56CFFE-A309-41C9-91AD-E76A28C6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9A89359-82D9-4BCE-925A-F6B5FB46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9B7C039-BCDF-4D23-8760-82544E73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F228-D383-4C3C-9B4D-12742188ED8E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36221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9CA09CE8-A79B-4627-ACB9-7714C0EF6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AF3EF61C-9143-4A36-B7BD-D2882B7E0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137C9AD-259C-4754-9C44-BD3A5AA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91788B6-84B6-4FEA-9305-394E2E46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32212E9-C16C-403C-905F-42256F93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51D618-17FE-4C58-915D-45E3ACDE17D2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05174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464AE20-C635-4DF5-9134-EE7323FE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A5D18BEC-89B7-4C39-BFB1-DD7BC956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3B40FF4-D12B-4A5B-A750-38216971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F62373A-5D9F-4EAA-841A-5A67D18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402E950E-FCD4-4E14-ADF4-6BF64567F802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71927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D12B97-084D-4847-9F58-A89E8E592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ACC79050-7B9A-4AA5-847D-122A3002F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6E7A9AA-F17F-4AD3-8C39-7CD03039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0687AC0-61F0-4CE5-BCB7-A251B45A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689AAE1-3D63-4791-9F2D-09895B93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896B6-4417-495C-A16B-3E82037619DF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039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D6D062-C956-426A-8B33-6FE29F6E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750FAF2-C47F-4DCE-B836-44DE14C6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3A6801B-F81F-495D-A6D6-DE00669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1C749FA-30B6-476E-A106-5218C23C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42CAEA-70D6-4263-BC15-52EB0840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FF5CF-EB6F-492A-8D31-05BCF2A12AB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577849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A0D1349-8D7E-4424-AF3C-B4E1C955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63192EE-CF36-431A-A372-CE56FA998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7D4B88-F04B-4546-8734-C3087479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702251B-3894-4245-97A7-310DFBB2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B480819-83DB-448B-8EAB-5EA2D371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51DEE-3442-4226-ACFE-006759F5BFB2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60254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B6E87A-A981-4E92-B13B-287DD2E3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D8195F-04E5-418B-859B-BD978D72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9581B58-7780-49DD-8257-EBC86BCE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305F7AD0-4DF5-46FC-BEA1-085B66412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849CDB0-6E37-4C0F-A341-99708E8A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3C8391D-EB9F-4E9C-9DFC-FF9CFE41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38E9F-268A-46AF-82F4-1F11B45EEA51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09959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BEA469-C19A-4D2E-BBDB-9424E0F0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8BC1932-48A6-4D51-8C7D-E719245EE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BA853A81-8BAD-4674-A3C2-A096B0AB4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9087956-AE07-46DA-8C7C-D47007377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45EBAB1-C91A-4810-84F2-D7782D493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14D93357-4A00-4553-A3EB-AAC78EFA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5710C8B-9492-4BFD-AA81-FF83A9F1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4514FC54-4BBD-429F-9F07-B4043750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7E10D-D0A1-49FD-A641-7516FEDFF6E0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2734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31D7BD-D535-4C05-AEDC-0D3579D9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A5B5EB7-DF2B-4909-87FA-F4C778A22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199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56A2FE9-9C75-428B-B94C-0B1DCD2D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E8149BC-9D3C-4C22-A804-9D204C39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8701ADA-CF65-4309-84F5-83D0066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A5F64E8-8D90-472C-83AE-097009B0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F70785-672E-4DC8-ADB7-9F9C9131AF1D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31075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C3780A2-2ADA-4CC1-AB0C-E155797F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69476ED3-C1B9-41BD-A75B-7F5AEF77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276753E-379E-4C29-8B58-C62A0C53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0F40F-BBF9-41CE-90CE-FCE7EC73588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534721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3ECF654-7E5E-4994-B595-1C1C6B5C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7C8D515-433A-4E75-8281-7BEF0FC60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0A1722C-7F8F-40E2-ADDB-61FFDE97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93715AC-8C81-45E1-A073-0FD60E3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C8F30B9-62EF-4E70-B109-7E73EDF7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59A799A-85E1-4EDF-B5A4-798A2ED2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60166-7B63-4A2A-A016-096DAC1F557C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01382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5A5F2-522F-459D-82D9-AC7C73AE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50FFFD5-F652-4943-BAAA-627490BCB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5D43744-2E0D-47C9-BE3A-18BE72C1E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0ED4AC0-6203-4DF0-9661-E47A78F9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29B9324-4D7E-4330-95BE-0ED58596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557C54E-4761-4F5C-B91E-E647BB2E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66E6E-9C0B-40AB-A22C-436E36A2351B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31010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48D6B84-B34A-4343-B1C5-C22EF383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52D38593-7919-402C-8998-36E6432DB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ACAEBAC-920A-4A49-960C-E47DB096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2629C74-8980-43FC-9FE6-6C390EF2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CE5080A-4169-4EF5-ABAD-C56CE916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9FCD7A-354E-4F0D-AE54-0BC16BF12516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5107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CBE83A4C-751F-4E26-8538-59BEF66B6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69428AB-C8E2-45D2-9253-6FDA59AA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FD2F64-41D0-42BB-9723-8AAF0774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0E8A127-F9B5-4B31-895C-60C71618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7763E96-29F6-4CEB-906F-2ED2BB68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04D8A-4D5C-4B24-BE3B-0BE5E8889A6B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32641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6B8106-02E6-4E09-82EE-C079040A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DD14884-0DAF-4415-90CB-8C2F2DE9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440EB8E6-A2D6-45AB-9D83-6CB6A374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3FE331C-CD08-475F-A693-3555347B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E516AC31-C95B-42F6-88F5-38AD891C3691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6624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909D30-74C2-4646-9DD0-EC2C5D690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679961B-F8FD-4492-BD07-1DDFADCF8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B49B15F-75E6-49B2-8A93-FEAA5506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543B4C8-9582-43B6-8704-4B30B38D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6E40FE-C2B9-401E-B737-32359827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B13FE5-EC85-4115-A92B-CED0C39B49C6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3837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5D3AC18-412B-4525-B191-956C967A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05B67AF-F9E5-4127-B04A-420A08CDB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FED75B9-0486-4BEA-831D-A1295281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BA1B006-F41A-42F3-AD98-72AE0DE9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04AA6F2-E2AF-468B-A76E-B2FB8CCC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1A1B1-028D-40F2-8CA9-70F48553992D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178667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4103AA-4411-4864-BCB0-7DB56FF0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5573886-1BE3-4D32-AD7C-73310272F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EA87590-39B9-4E5F-ACF1-4BD3F720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1DC0515-628C-4AB3-93FF-8D503C25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7928EAF-702F-4AA9-8CE6-684C279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4C688-D1E4-4C01-ACE1-83A8F032547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205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726BF54-58B0-46D4-B29B-06113BBC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1F5A5DA-17DA-47CF-A125-158347F58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C681A63-FB70-43EF-898D-9BEFC005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32333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77E79F5-6272-4D65-82BA-777CEC8C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F35E3D-26A9-42B2-A6C4-38E6C0F1D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914BF09-DD49-4D1B-9344-B7E87801D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553B0DD-4DA0-4180-BA83-1709AB89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1CB2113-4F7B-4EFF-A0A8-D1CD0C8C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5894E43-6E5E-403C-BCD1-46FCCDD6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374D7C-A0F7-417A-9317-EDC79A8E9E18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52717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4D791A-5340-4917-A559-237C9D86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E26757E-6B42-490B-8904-611334DD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310B1FE-E2A2-4DA8-B87C-600F97169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D3472E3-7B61-4337-82E9-E5FFC32CC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27495B7-5BB2-4FC9-BFF3-A583B7E19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150037A4-CB5F-492D-A9D9-D35EFC4F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749D8EEC-B44E-4390-A49D-5ECA0BC3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6108B68A-C5F2-4A7D-9BD8-C654D1BF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92DBE-277E-46FD-861E-4192D66DE24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533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B4A9A05-7A66-44E8-BFCF-855A71C4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918B07C-27A0-4AB2-97A1-ED2665B79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E0FED64-1AEC-460A-A09E-2D950DEB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E208E43-9A7C-4293-B55E-E0B26F61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747A0B-135E-4ECE-B9E6-AC1BF1FA8523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40899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E87A6D56-6F03-4F72-8EA4-61DE4265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D109CE2-AE36-4DFC-82E7-357F17CF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4633A8B-6EDA-4444-ADDF-5B482364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3F01E-0CB5-48A3-AE7C-807542852865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10251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54A9928-0A43-44FA-8286-18E8FC34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51EC9A4-A654-41E3-B1DE-3F993B56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2A7AB74-70D1-406D-A932-34C2DF50C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6718BED-B7C3-4D47-ABB0-435FFF7A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C27D1EA-A541-4021-91AF-CC7F68E5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4B6E269-8BEB-462E-B2D1-9D0C6F66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BE372-0503-463E-8CD5-DB0419A23774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036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DB73B77-D61E-4581-9FA9-F3507A92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1E6A729B-2629-45A1-85B0-B9A867E41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828AF7A-E225-443B-93A5-9C4047282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B2B6E8F-F85C-40AB-90BD-BDB6A97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A5D8BC4-1DA6-409E-8401-B37D81CA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27DF9A3-61D6-46CE-A336-AFE360C3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036BD-D8FF-4BE8-99B2-BEAF52D2D868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33993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2143F3-4037-4284-8A40-4C2BF61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2A5C282-36FD-4A29-8543-A9E353CC5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11889CF-0278-42C8-B057-6CB8B7B3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8C9C75B-BD92-494B-BE37-A8158EBB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BF49E1B-1819-4201-A388-6AC43C06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EF67-D22F-410C-8FFE-6B4B73097AC1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08689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1A40DD7-F374-40A5-B798-4E9546CF0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0DE6E7C-F92C-4106-A629-033318092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32EC540-7D6E-433E-86D2-440B60C5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C559819-88A9-49D6-9554-AA78E378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D970958-5A4A-4B32-BE67-3BE7D01E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1D932B-3233-445E-A8E8-BFAE286B2289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263083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0C757A2-2E85-4281-9BFB-23039B52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710CDFC-C06D-4444-BEFB-D9901272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627730E-7495-4A60-AF83-299CA676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F95BAAF-9B1E-49E8-AA2B-6D0DBD7A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DC528926-C885-4100-A85C-6F270B3194A0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4408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16B515-CA18-4464-AA58-5E13B901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DDB851E-5A77-4B2A-A15F-A34175E77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B1A621AD-2F83-435D-8F05-A01FB455E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94C6F71-A1B8-4DEE-BAAC-680ECEFEE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4C57A4A7-5927-4054-9AB3-DE48AE54D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5881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4247516-A330-4638-B9A9-50577D82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844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59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EDA944F-F41C-4A63-8007-223F0FFE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AE8215E-A6E9-4996-9749-601F02CE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1E8FE9E-C8DC-4ED6-9661-7D963F136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603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799507-198A-43DF-8216-47A58BB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22E78C2-D08D-449F-9101-1A5B794D2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873E602-B77F-47BC-A035-2070D9F2D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0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Impact" panose="020B080603090205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="" xmlns:a16="http://schemas.microsoft.com/office/drawing/2014/main" id="{D8129364-7513-4873-98D4-10F40BEC5A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="" xmlns:a16="http://schemas.microsoft.com/office/drawing/2014/main" id="{41063C2D-8FA0-4FB0-AFC3-B3A790D97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 Unicode MS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Arial Unicode MS" charset="0"/>
              </a:rPr>
              <a:t>第二级</a:t>
            </a:r>
          </a:p>
          <a:p>
            <a:pPr lvl="2"/>
            <a:r>
              <a:rPr lang="zh-CN" altLang="zh-CN">
                <a:sym typeface="Arial Unicode MS" charset="0"/>
              </a:rPr>
              <a:t>第三级</a:t>
            </a:r>
          </a:p>
          <a:p>
            <a:pPr lvl="3"/>
            <a:r>
              <a:rPr lang="zh-CN" altLang="zh-CN">
                <a:sym typeface="Arial Unicode MS" charset="0"/>
              </a:rPr>
              <a:t>第四级</a:t>
            </a:r>
          </a:p>
          <a:p>
            <a:pPr lvl="4"/>
            <a:r>
              <a:rPr lang="zh-CN" altLang="zh-CN">
                <a:sym typeface="Arial Unicode MS" charset="0"/>
              </a:rPr>
              <a:t>第五级</a:t>
            </a:r>
          </a:p>
        </p:txBody>
      </p:sp>
      <p:sp>
        <p:nvSpPr>
          <p:cNvPr id="2052" name="日期占位符 3">
            <a:extLst>
              <a:ext uri="{FF2B5EF4-FFF2-40B4-BE49-F238E27FC236}">
                <a16:creationId xmlns="" xmlns:a16="http://schemas.microsoft.com/office/drawing/2014/main" id="{52C3BC8D-DF59-40E4-8C97-932CE0AC1E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6BA61344-FAF2-4072-8D72-ED98B1A73460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2053" name="页脚占位符 4">
            <a:extLst>
              <a:ext uri="{FF2B5EF4-FFF2-40B4-BE49-F238E27FC236}">
                <a16:creationId xmlns="" xmlns:a16="http://schemas.microsoft.com/office/drawing/2014/main" id="{74A85FF5-FC31-4484-864D-6DC3546D82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2054" name="灯片编号占位符 5">
            <a:extLst>
              <a:ext uri="{FF2B5EF4-FFF2-40B4-BE49-F238E27FC236}">
                <a16:creationId xmlns="" xmlns:a16="http://schemas.microsoft.com/office/drawing/2014/main" id="{0B0852C6-1551-4189-89A0-9F3E6F4156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A61615B-8789-46B2-9109-E0A26B273369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784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Arial Unicode MS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 Unicode MS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Arial Unicode MS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 Unicode MS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 Unicode M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="" xmlns:a16="http://schemas.microsoft.com/office/drawing/2014/main" id="{87596D0C-D274-402C-91EE-82334C8BE5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="" xmlns:a16="http://schemas.microsoft.com/office/drawing/2014/main" id="{032CF63B-5970-4CA3-B2F1-7384215A7D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3076" name="日期占位符 3">
            <a:extLst>
              <a:ext uri="{FF2B5EF4-FFF2-40B4-BE49-F238E27FC236}">
                <a16:creationId xmlns="" xmlns:a16="http://schemas.microsoft.com/office/drawing/2014/main" id="{B29F8FFB-98BC-434F-A944-8ECCD30CB17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7EC3B471-D080-4DE9-BDF2-E4E39CF748FA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3077" name="页脚占位符 4">
            <a:extLst>
              <a:ext uri="{FF2B5EF4-FFF2-40B4-BE49-F238E27FC236}">
                <a16:creationId xmlns="" xmlns:a16="http://schemas.microsoft.com/office/drawing/2014/main" id="{2BC187A1-425F-4E2C-BA37-48E55F4041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3078" name="灯片编号占位符 5">
            <a:extLst>
              <a:ext uri="{FF2B5EF4-FFF2-40B4-BE49-F238E27FC236}">
                <a16:creationId xmlns="" xmlns:a16="http://schemas.microsoft.com/office/drawing/2014/main" id="{8F642E5D-F1B2-4F5D-B88C-D7534E7ADB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44D0AD49-0511-4DE4-BCF0-D5ED1D678823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8508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/>
  <p:txStyles>
    <p:titleStyle>
      <a:lvl1pPr marL="1219200" indent="-1219200" algn="ctr" rtl="0" fontAlgn="base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6764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21336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5908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30480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5240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21336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7432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="" xmlns:a16="http://schemas.microsoft.com/office/drawing/2014/main" id="{B06B657E-D5CC-45AE-AAA8-F072908D977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="" xmlns:a16="http://schemas.microsoft.com/office/drawing/2014/main" id="{A40B45D5-B4D7-479D-B1B1-0A4368DB58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4100" name="日期占位符 3">
            <a:extLst>
              <a:ext uri="{FF2B5EF4-FFF2-40B4-BE49-F238E27FC236}">
                <a16:creationId xmlns="" xmlns:a16="http://schemas.microsoft.com/office/drawing/2014/main" id="{E2576BE3-F85F-47B7-AAA8-C1B344D34E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59CE06AE-2062-492F-A330-69749C213D0F}" type="datetime1">
              <a:rPr lang="zh-CN" altLang="en-US"/>
              <a:pPr/>
              <a:t>2018/5/19</a:t>
            </a:fld>
            <a:endParaRPr lang="zh-CN" altLang="en-US" sz="1800"/>
          </a:p>
        </p:txBody>
      </p:sp>
      <p:sp>
        <p:nvSpPr>
          <p:cNvPr id="4101" name="页脚占位符 4">
            <a:extLst>
              <a:ext uri="{FF2B5EF4-FFF2-40B4-BE49-F238E27FC236}">
                <a16:creationId xmlns="" xmlns:a16="http://schemas.microsoft.com/office/drawing/2014/main" id="{8410EBE1-CC8F-4750-A6FC-47FF968D1D1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4102" name="灯片编号占位符 5">
            <a:extLst>
              <a:ext uri="{FF2B5EF4-FFF2-40B4-BE49-F238E27FC236}">
                <a16:creationId xmlns="" xmlns:a16="http://schemas.microsoft.com/office/drawing/2014/main" id="{AD095863-B26D-4EDF-B8F4-F261DDFFDE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FDC2F3D1-B846-4934-B52E-2C84C2362EBA}" type="slidenum">
              <a:rPr lang="zh-CN" altLang="en-US"/>
              <a:pPr/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562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/>
  <p:txStyles>
    <p:titleStyle>
      <a:lvl1pPr marL="1219200" indent="-1219200" algn="ctr" rtl="0" fontAlgn="base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12192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6764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21336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5908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3048000" indent="-1219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5240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21336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7432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139.129.110.99:8999/index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圆角矩形 19">
            <a:extLst>
              <a:ext uri="{FF2B5EF4-FFF2-40B4-BE49-F238E27FC236}">
                <a16:creationId xmlns="" xmlns:a16="http://schemas.microsoft.com/office/drawing/2014/main" id="{92C5699C-52FC-4D82-AAC0-6AE40C0C6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2175" y="2354263"/>
            <a:ext cx="393700" cy="393700"/>
          </a:xfrm>
          <a:prstGeom prst="roundRect">
            <a:avLst>
              <a:gd name="adj" fmla="val 16667"/>
            </a:avLst>
          </a:prstGeom>
          <a:solidFill>
            <a:srgbClr val="FF27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1" name="等腰三角形 20">
            <a:extLst>
              <a:ext uri="{FF2B5EF4-FFF2-40B4-BE49-F238E27FC236}">
                <a16:creationId xmlns="" xmlns:a16="http://schemas.microsoft.com/office/drawing/2014/main" id="{9027A302-3D56-4A34-BD46-C996C1DBD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1125" y="2354263"/>
            <a:ext cx="455613" cy="393700"/>
          </a:xfrm>
          <a:prstGeom prst="triangle">
            <a:avLst>
              <a:gd name="adj" fmla="val 50000"/>
            </a:avLst>
          </a:prstGeom>
          <a:solidFill>
            <a:srgbClr val="12CC6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椭圆 21">
            <a:extLst>
              <a:ext uri="{FF2B5EF4-FFF2-40B4-BE49-F238E27FC236}">
                <a16:creationId xmlns="" xmlns:a16="http://schemas.microsoft.com/office/drawing/2014/main" id="{03424E8A-631E-4E6B-B048-5ABEE73C83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1988" y="2354263"/>
            <a:ext cx="393700" cy="393700"/>
          </a:xfrm>
          <a:prstGeom prst="ellipse">
            <a:avLst/>
          </a:prstGeom>
          <a:solidFill>
            <a:srgbClr val="FFC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正五边形 22">
            <a:extLst>
              <a:ext uri="{FF2B5EF4-FFF2-40B4-BE49-F238E27FC236}">
                <a16:creationId xmlns="" xmlns:a16="http://schemas.microsoft.com/office/drawing/2014/main" id="{A6289DEA-FFE3-4022-ACDF-B5B08C752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90938" y="2354263"/>
            <a:ext cx="414337" cy="393700"/>
          </a:xfrm>
          <a:prstGeom prst="pentagon">
            <a:avLst/>
          </a:prstGeom>
          <a:solidFill>
            <a:srgbClr val="008A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平行四边形 23">
            <a:extLst>
              <a:ext uri="{FF2B5EF4-FFF2-40B4-BE49-F238E27FC236}">
                <a16:creationId xmlns="" xmlns:a16="http://schemas.microsoft.com/office/drawing/2014/main" id="{BDFF8122-E0F9-4565-8E8B-A4D96A2F2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0525" y="2354263"/>
            <a:ext cx="522288" cy="393700"/>
          </a:xfrm>
          <a:prstGeom prst="parallelogram">
            <a:avLst>
              <a:gd name="adj" fmla="val 24948"/>
            </a:avLst>
          </a:prstGeom>
          <a:solidFill>
            <a:srgbClr val="9720F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175" name="组合 13">
            <a:extLst>
              <a:ext uri="{FF2B5EF4-FFF2-40B4-BE49-F238E27FC236}">
                <a16:creationId xmlns="" xmlns:a16="http://schemas.microsoft.com/office/drawing/2014/main" id="{7B9D8466-A7BB-4F17-A64E-903B510B10C0}"/>
              </a:ext>
            </a:extLst>
          </p:cNvPr>
          <p:cNvGrpSpPr>
            <a:grpSpLocks/>
          </p:cNvGrpSpPr>
          <p:nvPr/>
        </p:nvGrpSpPr>
        <p:grpSpPr bwMode="auto">
          <a:xfrm>
            <a:off x="2162174" y="2844801"/>
            <a:ext cx="8914317" cy="1131888"/>
            <a:chOff x="0" y="0"/>
            <a:chExt cx="7869381" cy="1095269"/>
          </a:xfrm>
        </p:grpSpPr>
        <p:sp>
          <p:nvSpPr>
            <p:cNvPr id="7176" name="直接连接符 26">
              <a:extLst>
                <a:ext uri="{FF2B5EF4-FFF2-40B4-BE49-F238E27FC236}">
                  <a16:creationId xmlns="" xmlns:a16="http://schemas.microsoft.com/office/drawing/2014/main" id="{F00BEC9D-1502-48D7-A35A-B640EED6C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7869381" cy="1"/>
            </a:xfrm>
            <a:prstGeom prst="line">
              <a:avLst/>
            </a:prstGeom>
            <a:noFill/>
            <a:ln w="28575" cap="flat" cmpd="thickThin">
              <a:solidFill>
                <a:srgbClr val="F2F2F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7" name="直接连接符 27">
              <a:extLst>
                <a:ext uri="{FF2B5EF4-FFF2-40B4-BE49-F238E27FC236}">
                  <a16:creationId xmlns="" xmlns:a16="http://schemas.microsoft.com/office/drawing/2014/main" id="{87898648-DE9F-4EA5-8DE9-A6E8ADE3A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095269"/>
              <a:ext cx="7869381" cy="1"/>
            </a:xfrm>
            <a:prstGeom prst="line">
              <a:avLst/>
            </a:prstGeom>
            <a:noFill/>
            <a:ln w="28575" cap="flat" cmpd="thickThin">
              <a:solidFill>
                <a:srgbClr val="F2F2F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178" name="直接连接符 29">
            <a:extLst>
              <a:ext uri="{FF2B5EF4-FFF2-40B4-BE49-F238E27FC236}">
                <a16:creationId xmlns="" xmlns:a16="http://schemas.microsoft.com/office/drawing/2014/main" id="{611D5D2A-9397-487C-8B57-8D6ED12C6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335213"/>
            <a:ext cx="12192000" cy="1587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9" name="直接连接符 30">
            <a:extLst>
              <a:ext uri="{FF2B5EF4-FFF2-40B4-BE49-F238E27FC236}">
                <a16:creationId xmlns="" xmlns:a16="http://schemas.microsoft.com/office/drawing/2014/main" id="{C8A85DFF-DFFD-4546-ADD9-68A135E72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746375"/>
            <a:ext cx="12192000" cy="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0" name="直接连接符 32">
            <a:extLst>
              <a:ext uri="{FF2B5EF4-FFF2-40B4-BE49-F238E27FC236}">
                <a16:creationId xmlns="" xmlns:a16="http://schemas.microsoft.com/office/drawing/2014/main" id="{3B2B7A58-FA63-45E2-95C6-63F540D03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0" y="0"/>
            <a:ext cx="0" cy="685800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1" name="直接连接符 33">
            <a:extLst>
              <a:ext uri="{FF2B5EF4-FFF2-40B4-BE49-F238E27FC236}">
                <a16:creationId xmlns="" xmlns:a16="http://schemas.microsoft.com/office/drawing/2014/main" id="{142D6A7F-4B15-44A4-8208-4A796EBEA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4288" y="0"/>
            <a:ext cx="1587" cy="685800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2" name="直接连接符 50">
            <a:extLst>
              <a:ext uri="{FF2B5EF4-FFF2-40B4-BE49-F238E27FC236}">
                <a16:creationId xmlns="" xmlns:a16="http://schemas.microsoft.com/office/drawing/2014/main" id="{839A8AAE-8A1C-4125-B284-818E184BA9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400" y="-74613"/>
            <a:ext cx="3986213" cy="6904038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3" name="直接连接符 53">
            <a:extLst>
              <a:ext uri="{FF2B5EF4-FFF2-40B4-BE49-F238E27FC236}">
                <a16:creationId xmlns="" xmlns:a16="http://schemas.microsoft.com/office/drawing/2014/main" id="{7F59E9EC-855E-4CBE-840F-648FC673B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6063" y="0"/>
            <a:ext cx="3916362" cy="678180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4" name="文本框 25">
            <a:extLst>
              <a:ext uri="{FF2B5EF4-FFF2-40B4-BE49-F238E27FC236}">
                <a16:creationId xmlns="" xmlns:a16="http://schemas.microsoft.com/office/drawing/2014/main" id="{8455240C-F686-41D6-9E6A-30ADF0E79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706" y="4109443"/>
            <a:ext cx="6943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BBC0C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Gisha" panose="020B0604020202020204" pitchFamily="34" charset="-79"/>
              </a:rPr>
              <a:t>Produced by </a:t>
            </a:r>
            <a:r>
              <a:rPr lang="en-US" altLang="zh-CN" sz="160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【Parsifal</a:t>
            </a:r>
            <a:r>
              <a:rPr lang="zh-CN" altLang="en-US" sz="160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小组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C0C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Gisha" panose="020B0604020202020204" pitchFamily="34" charset="-79"/>
              </a:rPr>
              <a:t>】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BBC0C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Gisha" panose="020B0604020202020204" pitchFamily="34" charset="-79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noProof="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成员：</a:t>
            </a:r>
            <a:r>
              <a:rPr lang="zh-CN" altLang="en-US" sz="1600" dirty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杜欣</a:t>
            </a:r>
            <a:r>
              <a:rPr lang="zh-CN" altLang="en-US" sz="160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远</a:t>
            </a:r>
            <a:endParaRPr lang="en-US" altLang="zh-CN" sz="1600" dirty="0" smtClean="0">
              <a:solidFill>
                <a:srgbClr val="BBC0CF"/>
              </a:solidFill>
              <a:latin typeface="Arial" panose="020B0604020202020204" pitchFamily="34" charset="0"/>
              <a:ea typeface="宋体" panose="02010600030101010101" pitchFamily="2" charset="-122"/>
              <a:sym typeface="Gisha" panose="020B0604020202020204" pitchFamily="34" charset="-79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冯玥</a:t>
            </a:r>
            <a:endParaRPr lang="en-US" altLang="zh-CN" sz="1600" dirty="0" smtClean="0">
              <a:solidFill>
                <a:srgbClr val="BBC0CF"/>
              </a:solidFill>
              <a:latin typeface="Arial" panose="020B0604020202020204" pitchFamily="34" charset="0"/>
              <a:ea typeface="宋体" panose="02010600030101010101" pitchFamily="2" charset="-122"/>
              <a:sym typeface="Gisha" panose="020B0604020202020204" pitchFamily="34" charset="-79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李</a:t>
            </a:r>
            <a:r>
              <a:rPr lang="zh-CN" altLang="en-US" sz="1600" dirty="0" smtClean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rPr>
              <a:t>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BC0C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Gisha" panose="020B0604020202020204" pitchFamily="34" charset="-79"/>
            </a:endParaRPr>
          </a:p>
        </p:txBody>
      </p:sp>
      <p:sp>
        <p:nvSpPr>
          <p:cNvPr id="7185" name="文本框 28">
            <a:extLst>
              <a:ext uri="{FF2B5EF4-FFF2-40B4-BE49-F238E27FC236}">
                <a16:creationId xmlns="" xmlns:a16="http://schemas.microsoft.com/office/drawing/2014/main" id="{E3CF5A48-F9B3-474E-8E8B-AB1383FEC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4" y="2967038"/>
            <a:ext cx="9122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中国高校行为分析与挖掘平台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25">
            <a:extLst>
              <a:ext uri="{FF2B5EF4-FFF2-40B4-BE49-F238E27FC236}">
                <a16:creationId xmlns="" xmlns:a16="http://schemas.microsoft.com/office/drawing/2014/main" id="{8455240C-F686-41D6-9E6A-30ADF0E79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647" y="5195085"/>
            <a:ext cx="81907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C0C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Gisha" panose="020B0604020202020204" pitchFamily="34" charset="-79"/>
              </a:rPr>
              <a:t>网页地址：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C0C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Gisha" panose="020B0604020202020204" pitchFamily="34" charset="-79"/>
                <a:hlinkClick r:id="rId2"/>
              </a:rPr>
              <a:t>http://139.129.110.99:8999/index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BC0C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Gisha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0576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>
            <a:extLst>
              <a:ext uri="{FF2B5EF4-FFF2-40B4-BE49-F238E27FC236}">
                <a16:creationId xmlns="" xmlns:a16="http://schemas.microsoft.com/office/drawing/2014/main" id="{B9343370-5A83-4DB4-A77B-B9C6E36A8F73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3968888" cy="584775"/>
            <a:chOff x="0" y="0"/>
            <a:chExt cx="3969251" cy="585351"/>
          </a:xfrm>
        </p:grpSpPr>
        <p:sp>
          <p:nvSpPr>
            <p:cNvPr id="17411" name="文本框 2">
              <a:extLst>
                <a:ext uri="{FF2B5EF4-FFF2-40B4-BE49-F238E27FC236}">
                  <a16:creationId xmlns="" xmlns:a16="http://schemas.microsoft.com/office/drawing/2014/main" id="{2D394E43-C8B5-4C77-9BEC-88E2C0111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3849483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北邮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&amp; </a:t>
              </a:r>
              <a:r>
                <a:rPr lang="zh-CN" altLang="en-US" sz="32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Gisha" panose="020B0604020202020204" pitchFamily="34" charset="-79"/>
                </a:rPr>
                <a:t>北师作息习惯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17412" name="矩形 3">
              <a:extLst>
                <a:ext uri="{FF2B5EF4-FFF2-40B4-BE49-F238E27FC236}">
                  <a16:creationId xmlns="" xmlns:a16="http://schemas.microsoft.com/office/drawing/2014/main" id="{327EC3F5-C7C8-4AA2-8771-569FD533A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428" name="矩形 23">
            <a:extLst>
              <a:ext uri="{FF2B5EF4-FFF2-40B4-BE49-F238E27FC236}">
                <a16:creationId xmlns="" xmlns:a16="http://schemas.microsoft.com/office/drawing/2014/main" id="{C3FD0077-2867-4C6A-8225-A36268B5F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607" y="5077495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2CC61"/>
                </a:solidFill>
                <a:latin typeface="+mj-ea"/>
                <a:ea typeface="+mj-ea"/>
                <a:sym typeface="Impact" panose="020B0806030902050204" pitchFamily="34" charset="0"/>
              </a:rPr>
              <a:t>休息日起床时间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2CC61"/>
              </a:solidFill>
              <a:effectLst/>
              <a:uLnTx/>
              <a:uFillTx/>
              <a:latin typeface="+mj-ea"/>
              <a:ea typeface="+mj-ea"/>
              <a:sym typeface="Impact" panose="020B080603090205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8C336AA-225E-4D1B-BD85-AAFF7AC2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43" y="1453776"/>
            <a:ext cx="4236470" cy="2096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C197377-949F-468C-9EF5-2B760154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3" y="4119372"/>
            <a:ext cx="4236470" cy="2096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22E250F-3E50-4CED-8689-C5A30EE9EF51}"/>
              </a:ext>
            </a:extLst>
          </p:cNvPr>
          <p:cNvSpPr/>
          <p:nvPr/>
        </p:nvSpPr>
        <p:spPr>
          <a:xfrm>
            <a:off x="5148117" y="104184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2CC61"/>
                </a:solidFill>
                <a:latin typeface="Source Sans Pro"/>
              </a:rPr>
              <a:t>工作</a:t>
            </a:r>
            <a:r>
              <a:rPr lang="zh-CN" altLang="en-US" b="1" i="0" dirty="0">
                <a:solidFill>
                  <a:srgbClr val="12CC61"/>
                </a:solidFill>
                <a:effectLst/>
                <a:latin typeface="Source Sans Pro"/>
              </a:rPr>
              <a:t>日起床时间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B8BEA3DE-D072-4079-B131-68186BEF3C75}"/>
              </a:ext>
            </a:extLst>
          </p:cNvPr>
          <p:cNvGrpSpPr/>
          <p:nvPr/>
        </p:nvGrpSpPr>
        <p:grpSpPr>
          <a:xfrm>
            <a:off x="5123838" y="3079503"/>
            <a:ext cx="1811965" cy="2147865"/>
            <a:chOff x="5040898" y="3079503"/>
            <a:chExt cx="1811965" cy="2147865"/>
          </a:xfrm>
        </p:grpSpPr>
        <p:grpSp>
          <p:nvGrpSpPr>
            <p:cNvPr id="17413" name="组合 4">
              <a:extLst>
                <a:ext uri="{FF2B5EF4-FFF2-40B4-BE49-F238E27FC236}">
                  <a16:creationId xmlns="" xmlns:a16="http://schemas.microsoft.com/office/drawing/2014/main" id="{B71EC941-0EDB-488B-BA42-85FA56F0FA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898" y="3079503"/>
              <a:ext cx="1811965" cy="2147865"/>
              <a:chOff x="0" y="0"/>
              <a:chExt cx="3314073" cy="4172357"/>
            </a:xfrm>
          </p:grpSpPr>
          <p:sp>
            <p:nvSpPr>
              <p:cNvPr id="17414" name="矩形 9">
                <a:extLst>
                  <a:ext uri="{FF2B5EF4-FFF2-40B4-BE49-F238E27FC236}">
                    <a16:creationId xmlns="" xmlns:a16="http://schemas.microsoft.com/office/drawing/2014/main" id="{2FB64088-D449-4D13-A8EB-E9611171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973569" y="922683"/>
                <a:ext cx="1368000" cy="1368000"/>
              </a:xfrm>
              <a:prstGeom prst="rect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5" name="矩形 10">
                <a:extLst>
                  <a:ext uri="{FF2B5EF4-FFF2-40B4-BE49-F238E27FC236}">
                    <a16:creationId xmlns="" xmlns:a16="http://schemas.microsoft.com/office/drawing/2014/main" id="{DDF89823-B225-4758-B148-DF5FBAD9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0" y="0"/>
                <a:ext cx="1276446" cy="1276446"/>
              </a:xfrm>
              <a:prstGeom prst="rect">
                <a:avLst/>
              </a:prstGeom>
              <a:solidFill>
                <a:srgbClr val="0D9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6" name="矩形 11">
                <a:extLst>
                  <a:ext uri="{FF2B5EF4-FFF2-40B4-BE49-F238E27FC236}">
                    <a16:creationId xmlns="" xmlns:a16="http://schemas.microsoft.com/office/drawing/2014/main" id="{7B01683A-866D-4CA6-93DA-9749199E9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2037627" y="1935783"/>
                <a:ext cx="1276446" cy="1276446"/>
              </a:xfrm>
              <a:prstGeom prst="rect">
                <a:avLst/>
              </a:prstGeom>
              <a:solidFill>
                <a:srgbClr val="0D9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7" name="矩形 12">
                <a:extLst>
                  <a:ext uri="{FF2B5EF4-FFF2-40B4-BE49-F238E27FC236}">
                    <a16:creationId xmlns="" xmlns:a16="http://schemas.microsoft.com/office/drawing/2014/main" id="{6076F3D8-8215-4F2E-8904-D364FC77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2037627" y="0"/>
                <a:ext cx="1276446" cy="1276446"/>
              </a:xfrm>
              <a:prstGeom prst="rect">
                <a:avLst/>
              </a:prstGeom>
              <a:solidFill>
                <a:srgbClr val="0D9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8" name="矩形 13">
                <a:extLst>
                  <a:ext uri="{FF2B5EF4-FFF2-40B4-BE49-F238E27FC236}">
                    <a16:creationId xmlns="" xmlns:a16="http://schemas.microsoft.com/office/drawing/2014/main" id="{C23749AE-F210-4879-8E9D-BD4FA4290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0" y="1935783"/>
                <a:ext cx="1276446" cy="1276446"/>
              </a:xfrm>
              <a:prstGeom prst="rect">
                <a:avLst/>
              </a:prstGeom>
              <a:solidFill>
                <a:srgbClr val="0D9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19" name="文本框 15">
                <a:extLst>
                  <a:ext uri="{FF2B5EF4-FFF2-40B4-BE49-F238E27FC236}">
                    <a16:creationId xmlns="" xmlns:a16="http://schemas.microsoft.com/office/drawing/2014/main" id="{FFB6F11E-E09E-40AA-B6EB-4F8E9E8C1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65" y="84226"/>
                <a:ext cx="928913" cy="2152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420" name="文本框 16">
                <a:extLst>
                  <a:ext uri="{FF2B5EF4-FFF2-40B4-BE49-F238E27FC236}">
                    <a16:creationId xmlns="" xmlns:a16="http://schemas.microsoft.com/office/drawing/2014/main" id="{739295B2-F98C-475B-8586-5181008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1393" y="84226"/>
                <a:ext cx="928913" cy="2152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421" name="文本框 17">
                <a:extLst>
                  <a:ext uri="{FF2B5EF4-FFF2-40B4-BE49-F238E27FC236}">
                    <a16:creationId xmlns="" xmlns:a16="http://schemas.microsoft.com/office/drawing/2014/main" id="{5328D09A-A1FD-4281-99D0-5E550998D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65" y="2020008"/>
                <a:ext cx="928913" cy="2152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422" name="文本框 18">
                <a:extLst>
                  <a:ext uri="{FF2B5EF4-FFF2-40B4-BE49-F238E27FC236}">
                    <a16:creationId xmlns="" xmlns:a16="http://schemas.microsoft.com/office/drawing/2014/main" id="{E2DB9B51-B1B3-418E-A36E-D36789672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1393" y="2020008"/>
                <a:ext cx="928913" cy="2152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423" name="Freeform 19">
                <a:extLst>
                  <a:ext uri="{FF2B5EF4-FFF2-40B4-BE49-F238E27FC236}">
                    <a16:creationId xmlns="" xmlns:a16="http://schemas.microsoft.com/office/drawing/2014/main" id="{04B4A9D9-B1EC-49C5-8F3E-AF34F66CD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646" y="1105741"/>
                <a:ext cx="595389" cy="957215"/>
              </a:xfrm>
              <a:custGeom>
                <a:avLst/>
                <a:gdLst>
                  <a:gd name="T0" fmla="*/ 1691 w 1694"/>
                  <a:gd name="T1" fmla="*/ 1046 h 2719"/>
                  <a:gd name="T2" fmla="*/ 1681 w 1694"/>
                  <a:gd name="T3" fmla="*/ 869 h 2719"/>
                  <a:gd name="T4" fmla="*/ 1679 w 1694"/>
                  <a:gd name="T5" fmla="*/ 836 h 2719"/>
                  <a:gd name="T6" fmla="*/ 1653 w 1694"/>
                  <a:gd name="T7" fmla="*/ 815 h 2719"/>
                  <a:gd name="T8" fmla="*/ 1050 w 1694"/>
                  <a:gd name="T9" fmla="*/ 332 h 2719"/>
                  <a:gd name="T10" fmla="*/ 1027 w 1694"/>
                  <a:gd name="T11" fmla="*/ 48 h 2719"/>
                  <a:gd name="T12" fmla="*/ 898 w 1694"/>
                  <a:gd name="T13" fmla="*/ 0 h 2719"/>
                  <a:gd name="T14" fmla="*/ 647 w 1694"/>
                  <a:gd name="T15" fmla="*/ 224 h 2719"/>
                  <a:gd name="T16" fmla="*/ 37 w 1694"/>
                  <a:gd name="T17" fmla="*/ 1034 h 2719"/>
                  <a:gd name="T18" fmla="*/ 1 w 1694"/>
                  <a:gd name="T19" fmla="*/ 1735 h 2719"/>
                  <a:gd name="T20" fmla="*/ 2 w 1694"/>
                  <a:gd name="T21" fmla="*/ 1760 h 2719"/>
                  <a:gd name="T22" fmla="*/ 3 w 1694"/>
                  <a:gd name="T23" fmla="*/ 1947 h 2719"/>
                  <a:gd name="T24" fmla="*/ 3 w 1694"/>
                  <a:gd name="T25" fmla="*/ 2022 h 2719"/>
                  <a:gd name="T26" fmla="*/ 78 w 1694"/>
                  <a:gd name="T27" fmla="*/ 2022 h 2719"/>
                  <a:gd name="T28" fmla="*/ 284 w 1694"/>
                  <a:gd name="T29" fmla="*/ 2149 h 2719"/>
                  <a:gd name="T30" fmla="*/ 78 w 1694"/>
                  <a:gd name="T31" fmla="*/ 2276 h 2719"/>
                  <a:gd name="T32" fmla="*/ 3 w 1694"/>
                  <a:gd name="T33" fmla="*/ 2276 h 2719"/>
                  <a:gd name="T34" fmla="*/ 3 w 1694"/>
                  <a:gd name="T35" fmla="*/ 2351 h 2719"/>
                  <a:gd name="T36" fmla="*/ 4 w 1694"/>
                  <a:gd name="T37" fmla="*/ 2643 h 2719"/>
                  <a:gd name="T38" fmla="*/ 4 w 1694"/>
                  <a:gd name="T39" fmla="*/ 2719 h 2719"/>
                  <a:gd name="T40" fmla="*/ 1318 w 1694"/>
                  <a:gd name="T41" fmla="*/ 2719 h 2719"/>
                  <a:gd name="T42" fmla="*/ 1318 w 1694"/>
                  <a:gd name="T43" fmla="*/ 2643 h 2719"/>
                  <a:gd name="T44" fmla="*/ 1318 w 1694"/>
                  <a:gd name="T45" fmla="*/ 2351 h 2719"/>
                  <a:gd name="T46" fmla="*/ 1318 w 1694"/>
                  <a:gd name="T47" fmla="*/ 2275 h 2719"/>
                  <a:gd name="T48" fmla="*/ 1243 w 1694"/>
                  <a:gd name="T49" fmla="*/ 2276 h 2719"/>
                  <a:gd name="T50" fmla="*/ 1241 w 1694"/>
                  <a:gd name="T51" fmla="*/ 2276 h 2719"/>
                  <a:gd name="T52" fmla="*/ 1239 w 1694"/>
                  <a:gd name="T53" fmla="*/ 2276 h 2719"/>
                  <a:gd name="T54" fmla="*/ 1032 w 1694"/>
                  <a:gd name="T55" fmla="*/ 2149 h 2719"/>
                  <a:gd name="T56" fmla="*/ 1239 w 1694"/>
                  <a:gd name="T57" fmla="*/ 2022 h 2719"/>
                  <a:gd name="T58" fmla="*/ 1242 w 1694"/>
                  <a:gd name="T59" fmla="*/ 2022 h 2719"/>
                  <a:gd name="T60" fmla="*/ 1318 w 1694"/>
                  <a:gd name="T61" fmla="*/ 2022 h 2719"/>
                  <a:gd name="T62" fmla="*/ 1318 w 1694"/>
                  <a:gd name="T63" fmla="*/ 1947 h 2719"/>
                  <a:gd name="T64" fmla="*/ 1127 w 1694"/>
                  <a:gd name="T65" fmla="*/ 1362 h 2719"/>
                  <a:gd name="T66" fmla="*/ 1056 w 1694"/>
                  <a:gd name="T67" fmla="*/ 1282 h 2719"/>
                  <a:gd name="T68" fmla="*/ 880 w 1694"/>
                  <a:gd name="T69" fmla="*/ 1056 h 2719"/>
                  <a:gd name="T70" fmla="*/ 1050 w 1694"/>
                  <a:gd name="T71" fmla="*/ 1114 h 2719"/>
                  <a:gd name="T72" fmla="*/ 1290 w 1694"/>
                  <a:gd name="T73" fmla="*/ 1121 h 2719"/>
                  <a:gd name="T74" fmla="*/ 1346 w 1694"/>
                  <a:gd name="T75" fmla="*/ 1202 h 2719"/>
                  <a:gd name="T76" fmla="*/ 1384 w 1694"/>
                  <a:gd name="T77" fmla="*/ 1257 h 2719"/>
                  <a:gd name="T78" fmla="*/ 1443 w 1694"/>
                  <a:gd name="T79" fmla="*/ 1226 h 2719"/>
                  <a:gd name="T80" fmla="*/ 1651 w 1694"/>
                  <a:gd name="T81" fmla="*/ 1117 h 2719"/>
                  <a:gd name="T82" fmla="*/ 1694 w 1694"/>
                  <a:gd name="T83" fmla="*/ 1094 h 2719"/>
                  <a:gd name="T84" fmla="*/ 1691 w 1694"/>
                  <a:gd name="T85" fmla="*/ 1046 h 27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694"/>
                  <a:gd name="T130" fmla="*/ 0 h 2719"/>
                  <a:gd name="T131" fmla="*/ 1694 w 1694"/>
                  <a:gd name="T132" fmla="*/ 2719 h 271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694" h="2719">
                    <a:moveTo>
                      <a:pt x="1691" y="1046"/>
                    </a:moveTo>
                    <a:cubicBezTo>
                      <a:pt x="1681" y="869"/>
                      <a:pt x="1681" y="869"/>
                      <a:pt x="1681" y="869"/>
                    </a:cubicBezTo>
                    <a:cubicBezTo>
                      <a:pt x="1679" y="836"/>
                      <a:pt x="1679" y="836"/>
                      <a:pt x="1679" y="836"/>
                    </a:cubicBezTo>
                    <a:cubicBezTo>
                      <a:pt x="1653" y="815"/>
                      <a:pt x="1653" y="815"/>
                      <a:pt x="1653" y="815"/>
                    </a:cubicBezTo>
                    <a:cubicBezTo>
                      <a:pt x="1050" y="332"/>
                      <a:pt x="1050" y="332"/>
                      <a:pt x="1050" y="332"/>
                    </a:cubicBezTo>
                    <a:cubicBezTo>
                      <a:pt x="1027" y="48"/>
                      <a:pt x="1027" y="48"/>
                      <a:pt x="1027" y="48"/>
                    </a:cubicBezTo>
                    <a:cubicBezTo>
                      <a:pt x="898" y="0"/>
                      <a:pt x="898" y="0"/>
                      <a:pt x="898" y="0"/>
                    </a:cubicBezTo>
                    <a:cubicBezTo>
                      <a:pt x="897" y="2"/>
                      <a:pt x="772" y="126"/>
                      <a:pt x="647" y="224"/>
                    </a:cubicBezTo>
                    <a:cubicBezTo>
                      <a:pt x="195" y="352"/>
                      <a:pt x="71" y="785"/>
                      <a:pt x="37" y="1034"/>
                    </a:cubicBezTo>
                    <a:cubicBezTo>
                      <a:pt x="0" y="1315"/>
                      <a:pt x="0" y="1487"/>
                      <a:pt x="1" y="1735"/>
                    </a:cubicBezTo>
                    <a:cubicBezTo>
                      <a:pt x="1" y="1743"/>
                      <a:pt x="2" y="1752"/>
                      <a:pt x="2" y="1760"/>
                    </a:cubicBezTo>
                    <a:cubicBezTo>
                      <a:pt x="3" y="1947"/>
                      <a:pt x="3" y="1947"/>
                      <a:pt x="3" y="1947"/>
                    </a:cubicBezTo>
                    <a:cubicBezTo>
                      <a:pt x="3" y="2022"/>
                      <a:pt x="3" y="2022"/>
                      <a:pt x="3" y="2022"/>
                    </a:cubicBezTo>
                    <a:cubicBezTo>
                      <a:pt x="3" y="2022"/>
                      <a:pt x="78" y="2022"/>
                      <a:pt x="78" y="2022"/>
                    </a:cubicBezTo>
                    <a:cubicBezTo>
                      <a:pt x="189" y="2023"/>
                      <a:pt x="284" y="2092"/>
                      <a:pt x="284" y="2149"/>
                    </a:cubicBezTo>
                    <a:cubicBezTo>
                      <a:pt x="284" y="2205"/>
                      <a:pt x="189" y="2275"/>
                      <a:pt x="78" y="2276"/>
                    </a:cubicBezTo>
                    <a:cubicBezTo>
                      <a:pt x="3" y="2276"/>
                      <a:pt x="3" y="2276"/>
                      <a:pt x="3" y="2276"/>
                    </a:cubicBezTo>
                    <a:cubicBezTo>
                      <a:pt x="3" y="2351"/>
                      <a:pt x="3" y="2351"/>
                      <a:pt x="3" y="2351"/>
                    </a:cubicBezTo>
                    <a:cubicBezTo>
                      <a:pt x="4" y="2643"/>
                      <a:pt x="4" y="2643"/>
                      <a:pt x="4" y="2643"/>
                    </a:cubicBezTo>
                    <a:cubicBezTo>
                      <a:pt x="4" y="2719"/>
                      <a:pt x="4" y="2719"/>
                      <a:pt x="4" y="2719"/>
                    </a:cubicBezTo>
                    <a:cubicBezTo>
                      <a:pt x="1318" y="2719"/>
                      <a:pt x="1318" y="2719"/>
                      <a:pt x="1318" y="2719"/>
                    </a:cubicBezTo>
                    <a:cubicBezTo>
                      <a:pt x="1318" y="2719"/>
                      <a:pt x="1318" y="2643"/>
                      <a:pt x="1318" y="2643"/>
                    </a:cubicBezTo>
                    <a:cubicBezTo>
                      <a:pt x="1318" y="2351"/>
                      <a:pt x="1318" y="2351"/>
                      <a:pt x="1318" y="2351"/>
                    </a:cubicBezTo>
                    <a:cubicBezTo>
                      <a:pt x="1318" y="2275"/>
                      <a:pt x="1318" y="2275"/>
                      <a:pt x="1318" y="2275"/>
                    </a:cubicBezTo>
                    <a:cubicBezTo>
                      <a:pt x="1318" y="2276"/>
                      <a:pt x="1243" y="2276"/>
                      <a:pt x="1243" y="2276"/>
                    </a:cubicBezTo>
                    <a:cubicBezTo>
                      <a:pt x="1241" y="2276"/>
                      <a:pt x="1241" y="2276"/>
                      <a:pt x="1241" y="2276"/>
                    </a:cubicBezTo>
                    <a:cubicBezTo>
                      <a:pt x="1240" y="2276"/>
                      <a:pt x="1239" y="2276"/>
                      <a:pt x="1239" y="2276"/>
                    </a:cubicBezTo>
                    <a:cubicBezTo>
                      <a:pt x="1127" y="2275"/>
                      <a:pt x="1032" y="2206"/>
                      <a:pt x="1032" y="2149"/>
                    </a:cubicBezTo>
                    <a:cubicBezTo>
                      <a:pt x="1032" y="2092"/>
                      <a:pt x="1128" y="2022"/>
                      <a:pt x="1239" y="2022"/>
                    </a:cubicBezTo>
                    <a:cubicBezTo>
                      <a:pt x="1240" y="2022"/>
                      <a:pt x="1241" y="2022"/>
                      <a:pt x="1242" y="2022"/>
                    </a:cubicBezTo>
                    <a:cubicBezTo>
                      <a:pt x="1318" y="2022"/>
                      <a:pt x="1318" y="2022"/>
                      <a:pt x="1318" y="2022"/>
                    </a:cubicBezTo>
                    <a:cubicBezTo>
                      <a:pt x="1318" y="1947"/>
                      <a:pt x="1318" y="1947"/>
                      <a:pt x="1318" y="1947"/>
                    </a:cubicBezTo>
                    <a:cubicBezTo>
                      <a:pt x="1317" y="1726"/>
                      <a:pt x="1249" y="1519"/>
                      <a:pt x="1127" y="1362"/>
                    </a:cubicBezTo>
                    <a:cubicBezTo>
                      <a:pt x="1105" y="1333"/>
                      <a:pt x="1082" y="1306"/>
                      <a:pt x="1056" y="1282"/>
                    </a:cubicBezTo>
                    <a:cubicBezTo>
                      <a:pt x="982" y="1209"/>
                      <a:pt x="924" y="1135"/>
                      <a:pt x="880" y="1056"/>
                    </a:cubicBezTo>
                    <a:cubicBezTo>
                      <a:pt x="948" y="1086"/>
                      <a:pt x="1014" y="1106"/>
                      <a:pt x="1050" y="1114"/>
                    </a:cubicBezTo>
                    <a:cubicBezTo>
                      <a:pt x="1141" y="1133"/>
                      <a:pt x="1234" y="1127"/>
                      <a:pt x="1290" y="1121"/>
                    </a:cubicBezTo>
                    <a:cubicBezTo>
                      <a:pt x="1346" y="1202"/>
                      <a:pt x="1346" y="1202"/>
                      <a:pt x="1346" y="1202"/>
                    </a:cubicBezTo>
                    <a:cubicBezTo>
                      <a:pt x="1384" y="1257"/>
                      <a:pt x="1384" y="1257"/>
                      <a:pt x="1384" y="1257"/>
                    </a:cubicBezTo>
                    <a:cubicBezTo>
                      <a:pt x="1443" y="1226"/>
                      <a:pt x="1443" y="1226"/>
                      <a:pt x="1443" y="1226"/>
                    </a:cubicBezTo>
                    <a:cubicBezTo>
                      <a:pt x="1651" y="1117"/>
                      <a:pt x="1651" y="1117"/>
                      <a:pt x="1651" y="1117"/>
                    </a:cubicBezTo>
                    <a:cubicBezTo>
                      <a:pt x="1694" y="1094"/>
                      <a:pt x="1694" y="1094"/>
                      <a:pt x="1694" y="1094"/>
                    </a:cubicBezTo>
                    <a:lnTo>
                      <a:pt x="1691" y="1046"/>
                    </a:lnTo>
                    <a:close/>
                  </a:path>
                </a:pathLst>
              </a:custGeom>
              <a:solidFill>
                <a:srgbClr val="1B1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68586" tIns="34294" rIns="68586" bIns="34294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790D82E9-9F3B-41ED-A21D-3E7948F31FEC}"/>
                </a:ext>
              </a:extLst>
            </p:cNvPr>
            <p:cNvSpPr txBox="1"/>
            <p:nvPr/>
          </p:nvSpPr>
          <p:spPr>
            <a:xfrm>
              <a:off x="5167901" y="3213100"/>
              <a:ext cx="41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北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DE6C1D11-DADB-4671-A38A-83D403FACDFD}"/>
                </a:ext>
              </a:extLst>
            </p:cNvPr>
            <p:cNvSpPr/>
            <p:nvPr/>
          </p:nvSpPr>
          <p:spPr>
            <a:xfrm>
              <a:off x="6249974" y="3198167"/>
              <a:ext cx="5723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北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1227D604-AC69-43F6-BA3B-6A2ED9DC95A9}"/>
                </a:ext>
              </a:extLst>
            </p:cNvPr>
            <p:cNvSpPr txBox="1"/>
            <p:nvPr/>
          </p:nvSpPr>
          <p:spPr>
            <a:xfrm>
              <a:off x="5167901" y="4240550"/>
              <a:ext cx="41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10097CF1-897D-4ACE-AD45-94E6D09659C9}"/>
                </a:ext>
              </a:extLst>
            </p:cNvPr>
            <p:cNvSpPr txBox="1"/>
            <p:nvPr/>
          </p:nvSpPr>
          <p:spPr>
            <a:xfrm>
              <a:off x="6278873" y="4227576"/>
              <a:ext cx="478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师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E8765E9-1381-451F-BB76-F0CF2EFC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94" y="1453776"/>
            <a:ext cx="4409229" cy="2096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70131E05-FD34-4A44-895F-23583153F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294" y="4119372"/>
            <a:ext cx="4409229" cy="2096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6967A276-8F1C-4281-96FD-71986BBC11C5}"/>
              </a:ext>
            </a:extLst>
          </p:cNvPr>
          <p:cNvSpPr txBox="1"/>
          <p:nvPr/>
        </p:nvSpPr>
        <p:spPr>
          <a:xfrm>
            <a:off x="5088035" y="1411126"/>
            <a:ext cx="20144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两个学校学生工作日起床较早，但随开学周次的变化，起床时间逐渐变晚。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Week2 </a:t>
            </a:r>
            <a:r>
              <a:rPr lang="zh-CN" altLang="en-US" sz="1600" dirty="0">
                <a:solidFill>
                  <a:schemeClr val="bg1"/>
                </a:solidFill>
              </a:rPr>
              <a:t>逢十一假期，起床规律与休息日相同。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643875C-8119-4EA2-B7E6-184568FAF96B}"/>
              </a:ext>
            </a:extLst>
          </p:cNvPr>
          <p:cNvSpPr txBox="1"/>
          <p:nvPr/>
        </p:nvSpPr>
        <p:spPr>
          <a:xfrm>
            <a:off x="5124607" y="5571241"/>
            <a:ext cx="194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休息日的两个学校学生的起床时间普遍较晚</a:t>
            </a:r>
          </a:p>
        </p:txBody>
      </p:sp>
    </p:spTree>
    <p:extLst>
      <p:ext uri="{BB962C8B-B14F-4D97-AF65-F5344CB8AC3E}">
        <p14:creationId xmlns:p14="http://schemas.microsoft.com/office/powerpoint/2010/main" val="20413868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8" grpId="0"/>
      <p:bldP spid="4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>
            <a:extLst>
              <a:ext uri="{FF2B5EF4-FFF2-40B4-BE49-F238E27FC236}">
                <a16:creationId xmlns="" xmlns:a16="http://schemas.microsoft.com/office/drawing/2014/main" id="{0B3B8849-13F2-4268-ADFA-032BD9B0AB5B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5866844" cy="584775"/>
            <a:chOff x="0" y="0"/>
            <a:chExt cx="5867366" cy="585351"/>
          </a:xfrm>
        </p:grpSpPr>
        <p:sp>
          <p:nvSpPr>
            <p:cNvPr id="16387" name="文本框 2">
              <a:extLst>
                <a:ext uri="{FF2B5EF4-FFF2-40B4-BE49-F238E27FC236}">
                  <a16:creationId xmlns="" xmlns:a16="http://schemas.microsoft.com/office/drawing/2014/main" id="{48830D2B-1E27-47F7-8CE7-9C17E970A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5747598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3200" b="1" dirty="0">
                  <a:solidFill>
                    <a:srgbClr val="E3ECE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Gisha" panose="020B0604020202020204" pitchFamily="34" charset="-79"/>
                </a:rPr>
                <a:t>北邮购物</a:t>
              </a:r>
              <a:r>
                <a:rPr lang="en-US" altLang="zh-CN" sz="3200" b="1" dirty="0">
                  <a:solidFill>
                    <a:srgbClr val="E3ECE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Gisha" panose="020B0604020202020204" pitchFamily="34" charset="-79"/>
                </a:rPr>
                <a:t>&amp;</a:t>
              </a:r>
              <a:r>
                <a:rPr lang="zh-CN" altLang="en-US" sz="3200" b="1" dirty="0">
                  <a:solidFill>
                    <a:srgbClr val="E3ECE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Gisha" panose="020B0604020202020204" pitchFamily="34" charset="-79"/>
                </a:rPr>
                <a:t>淋浴方面的消费关联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Gisha" panose="020B0604020202020204" pitchFamily="34" charset="-79"/>
              </a:endParaRPr>
            </a:p>
          </p:txBody>
        </p:sp>
        <p:sp>
          <p:nvSpPr>
            <p:cNvPr id="16388" name="矩形 3">
              <a:extLst>
                <a:ext uri="{FF2B5EF4-FFF2-40B4-BE49-F238E27FC236}">
                  <a16:creationId xmlns="" xmlns:a16="http://schemas.microsoft.com/office/drawing/2014/main" id="{28A03AE1-7C94-4829-B74F-74D2F643F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438" name="组合 39">
            <a:extLst>
              <a:ext uri="{FF2B5EF4-FFF2-40B4-BE49-F238E27FC236}">
                <a16:creationId xmlns="" xmlns:a16="http://schemas.microsoft.com/office/drawing/2014/main" id="{88034E19-07E8-4F9F-AA7A-CFBFF52FC7DB}"/>
              </a:ext>
            </a:extLst>
          </p:cNvPr>
          <p:cNvGrpSpPr>
            <a:grpSpLocks/>
          </p:cNvGrpSpPr>
          <p:nvPr/>
        </p:nvGrpSpPr>
        <p:grpSpPr bwMode="auto">
          <a:xfrm>
            <a:off x="7799595" y="4188159"/>
            <a:ext cx="3520868" cy="1523774"/>
            <a:chOff x="892026" y="0"/>
            <a:chExt cx="2693762" cy="1102456"/>
          </a:xfrm>
        </p:grpSpPr>
        <p:grpSp>
          <p:nvGrpSpPr>
            <p:cNvPr id="16440" name="组合 102">
              <a:extLst>
                <a:ext uri="{FF2B5EF4-FFF2-40B4-BE49-F238E27FC236}">
                  <a16:creationId xmlns="" xmlns:a16="http://schemas.microsoft.com/office/drawing/2014/main" id="{F510876C-775A-418F-9F63-6FC57D830C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026" y="0"/>
              <a:ext cx="1596172" cy="400372"/>
              <a:chOff x="0" y="0"/>
              <a:chExt cx="1596172" cy="400372"/>
            </a:xfrm>
          </p:grpSpPr>
          <p:sp>
            <p:nvSpPr>
              <p:cNvPr id="16441" name="矩形 101">
                <a:extLst>
                  <a:ext uri="{FF2B5EF4-FFF2-40B4-BE49-F238E27FC236}">
                    <a16:creationId xmlns="" xmlns:a16="http://schemas.microsoft.com/office/drawing/2014/main" id="{096EEA11-EE43-4EA2-8020-5BD618C38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528"/>
                <a:ext cx="1582484" cy="387054"/>
              </a:xfrm>
              <a:prstGeom prst="rect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442" name="矩形 93">
                <a:extLst>
                  <a:ext uri="{FF2B5EF4-FFF2-40B4-BE49-F238E27FC236}">
                    <a16:creationId xmlns="" xmlns:a16="http://schemas.microsoft.com/office/drawing/2014/main" id="{FB4FC96E-276C-419F-9FCF-2603C496F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9" y="0"/>
                <a:ext cx="1582483" cy="40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  <a:sym typeface="Impact" panose="020B0806030902050204" pitchFamily="34" charset="0"/>
                  </a:rPr>
                  <a:t>关联分析</a:t>
                </a:r>
              </a:p>
            </p:txBody>
          </p:sp>
        </p:grpSp>
        <p:sp>
          <p:nvSpPr>
            <p:cNvPr id="16443" name="矩形 94">
              <a:extLst>
                <a:ext uri="{FF2B5EF4-FFF2-40B4-BE49-F238E27FC236}">
                  <a16:creationId xmlns="" xmlns:a16="http://schemas.microsoft.com/office/drawing/2014/main" id="{7A340E27-D70A-4A7B-808A-3F7611819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026" y="412434"/>
              <a:ext cx="2693762" cy="69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  <a:sym typeface="Arial" panose="020B0604020202020204" pitchFamily="34" charset="0"/>
                </a:rPr>
                <a:t>淋浴人数的峰值与购物的第三个高峰重合。意味着很大一部分同学会在洗澡后选择在超市购物。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6444" name="组合 34">
            <a:extLst>
              <a:ext uri="{FF2B5EF4-FFF2-40B4-BE49-F238E27FC236}">
                <a16:creationId xmlns="" xmlns:a16="http://schemas.microsoft.com/office/drawing/2014/main" id="{808ACF6C-BDF5-4BA4-BE95-C24E78BE9C9E}"/>
              </a:ext>
            </a:extLst>
          </p:cNvPr>
          <p:cNvGrpSpPr>
            <a:grpSpLocks/>
          </p:cNvGrpSpPr>
          <p:nvPr/>
        </p:nvGrpSpPr>
        <p:grpSpPr bwMode="auto">
          <a:xfrm>
            <a:off x="7849591" y="1068779"/>
            <a:ext cx="3313710" cy="1523774"/>
            <a:chOff x="926693" y="0"/>
            <a:chExt cx="2535228" cy="1102456"/>
          </a:xfrm>
        </p:grpSpPr>
        <p:grpSp>
          <p:nvGrpSpPr>
            <p:cNvPr id="16446" name="组合 99">
              <a:extLst>
                <a:ext uri="{FF2B5EF4-FFF2-40B4-BE49-F238E27FC236}">
                  <a16:creationId xmlns="" xmlns:a16="http://schemas.microsoft.com/office/drawing/2014/main" id="{0ECC18C1-2616-49D1-86F2-4214C10F7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693" y="0"/>
              <a:ext cx="1582484" cy="400372"/>
              <a:chOff x="0" y="0"/>
              <a:chExt cx="1582484" cy="400372"/>
            </a:xfrm>
          </p:grpSpPr>
          <p:sp>
            <p:nvSpPr>
              <p:cNvPr id="16447" name="矩形 98">
                <a:extLst>
                  <a:ext uri="{FF2B5EF4-FFF2-40B4-BE49-F238E27FC236}">
                    <a16:creationId xmlns="" xmlns:a16="http://schemas.microsoft.com/office/drawing/2014/main" id="{D51E0224-449D-4D2D-A01D-5A3367A09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528"/>
                <a:ext cx="1582484" cy="387054"/>
              </a:xfrm>
              <a:prstGeom prst="rect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448" name="矩形 91">
                <a:extLst>
                  <a:ext uri="{FF2B5EF4-FFF2-40B4-BE49-F238E27FC236}">
                    <a16:creationId xmlns="" xmlns:a16="http://schemas.microsoft.com/office/drawing/2014/main" id="{C696A9E5-3C01-467E-82A6-07112CC85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52" y="0"/>
                <a:ext cx="1287377" cy="40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000" b="1" dirty="0">
                    <a:solidFill>
                      <a:srgbClr val="1B1E26"/>
                    </a:solidFill>
                    <a:latin typeface="+mj-ea"/>
                    <a:ea typeface="+mj-ea"/>
                    <a:sym typeface="Impact" panose="020B0806030902050204" pitchFamily="34" charset="0"/>
                  </a:rPr>
                  <a:t>商场购物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  <a:sym typeface="Impact" panose="020B0806030902050204" pitchFamily="34" charset="0"/>
                  </a:rPr>
                  <a:t> 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16449" name="矩形 95">
              <a:extLst>
                <a:ext uri="{FF2B5EF4-FFF2-40B4-BE49-F238E27FC236}">
                  <a16:creationId xmlns="" xmlns:a16="http://schemas.microsoft.com/office/drawing/2014/main" id="{04451A29-C886-43BB-B780-8A1984FEC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93" y="412434"/>
              <a:ext cx="2535228" cy="69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购物存在三个高峰：午饭，晚饭和夜宵时间。在下午三点到四点存在一个小高峰。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50" name="组合 38">
            <a:extLst>
              <a:ext uri="{FF2B5EF4-FFF2-40B4-BE49-F238E27FC236}">
                <a16:creationId xmlns="" xmlns:a16="http://schemas.microsoft.com/office/drawing/2014/main" id="{AC62483D-262B-4450-86C9-B7A9E68D7AAB}"/>
              </a:ext>
            </a:extLst>
          </p:cNvPr>
          <p:cNvGrpSpPr>
            <a:grpSpLocks/>
          </p:cNvGrpSpPr>
          <p:nvPr/>
        </p:nvGrpSpPr>
        <p:grpSpPr bwMode="auto">
          <a:xfrm>
            <a:off x="7692592" y="2776026"/>
            <a:ext cx="3627707" cy="1228659"/>
            <a:chOff x="802630" y="38901"/>
            <a:chExt cx="2776475" cy="888392"/>
          </a:xfrm>
        </p:grpSpPr>
        <p:grpSp>
          <p:nvGrpSpPr>
            <p:cNvPr id="16451" name="组合 103">
              <a:extLst>
                <a:ext uri="{FF2B5EF4-FFF2-40B4-BE49-F238E27FC236}">
                  <a16:creationId xmlns="" xmlns:a16="http://schemas.microsoft.com/office/drawing/2014/main" id="{248BAC1D-8E9F-410F-B374-50A75CDE5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630" y="38901"/>
              <a:ext cx="1665197" cy="400126"/>
              <a:chOff x="-82713" y="0"/>
              <a:chExt cx="1665197" cy="400126"/>
            </a:xfrm>
          </p:grpSpPr>
          <p:sp>
            <p:nvSpPr>
              <p:cNvPr id="16452" name="矩形 100">
                <a:extLst>
                  <a:ext uri="{FF2B5EF4-FFF2-40B4-BE49-F238E27FC236}">
                    <a16:creationId xmlns="" xmlns:a16="http://schemas.microsoft.com/office/drawing/2014/main" id="{FFD4AE18-3A0F-457F-83D5-B88248466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528"/>
                <a:ext cx="1582484" cy="387054"/>
              </a:xfrm>
              <a:prstGeom prst="rect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453" name="矩形 92">
                <a:extLst>
                  <a:ext uri="{FF2B5EF4-FFF2-40B4-BE49-F238E27FC236}">
                    <a16:creationId xmlns="" xmlns:a16="http://schemas.microsoft.com/office/drawing/2014/main" id="{CE79E4DB-6515-4460-82E5-55143DA0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2713" y="0"/>
                <a:ext cx="1665197" cy="400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000" b="1" dirty="0">
                    <a:solidFill>
                      <a:srgbClr val="1B1E26"/>
                    </a:solidFill>
                    <a:latin typeface="+mj-ea"/>
                    <a:ea typeface="+mj-ea"/>
                    <a:sym typeface="Impact" panose="020B0806030902050204" pitchFamily="34" charset="0"/>
                  </a:rPr>
                  <a:t>淋浴支出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  <a:sym typeface="Impact" panose="020B0806030902050204" pitchFamily="34" charset="0"/>
                  </a:rPr>
                  <a:t> 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16454" name="矩形 96">
              <a:extLst>
                <a:ext uri="{FF2B5EF4-FFF2-40B4-BE49-F238E27FC236}">
                  <a16:creationId xmlns="" xmlns:a16="http://schemas.microsoft.com/office/drawing/2014/main" id="{DC690F08-1AD6-49B2-A5D5-87D9F8544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343" y="451335"/>
              <a:ext cx="2693762" cy="475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  <a:sym typeface="Arial" panose="020B0604020202020204" pitchFamily="34" charset="0"/>
                </a:rPr>
                <a:t>洗澡高峰出现在十点。在此之前，洗澡人数随时间变化而逐渐增多。</a:t>
              </a:r>
              <a:endParaRPr lang="en-US" altLang="zh-CN" sz="1600" dirty="0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8A32994-CC88-4FB1-B2A8-8205FFF7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06" y="1405971"/>
            <a:ext cx="6357609" cy="3918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14008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">
            <a:extLst>
              <a:ext uri="{FF2B5EF4-FFF2-40B4-BE49-F238E27FC236}">
                <a16:creationId xmlns="" xmlns:a16="http://schemas.microsoft.com/office/drawing/2014/main" id="{CD7363D5-ED3C-4ABA-BAC0-E9F0687E6E10}"/>
              </a:ext>
            </a:extLst>
          </p:cNvPr>
          <p:cNvGrpSpPr>
            <a:grpSpLocks/>
          </p:cNvGrpSpPr>
          <p:nvPr/>
        </p:nvGrpSpPr>
        <p:grpSpPr bwMode="auto">
          <a:xfrm>
            <a:off x="356261" y="179388"/>
            <a:ext cx="6870665" cy="584775"/>
            <a:chOff x="0" y="0"/>
            <a:chExt cx="6851720" cy="585351"/>
          </a:xfrm>
        </p:grpSpPr>
        <p:sp>
          <p:nvSpPr>
            <p:cNvPr id="21507" name="文本框 5">
              <a:extLst>
                <a:ext uri="{FF2B5EF4-FFF2-40B4-BE49-F238E27FC236}">
                  <a16:creationId xmlns="" xmlns:a16="http://schemas.microsoft.com/office/drawing/2014/main" id="{A0CED3C8-FBE0-4D80-979F-C41B75F9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6731952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北邮消费生活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男女淋浴时长差异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21508" name="矩形 6">
              <a:extLst>
                <a:ext uri="{FF2B5EF4-FFF2-40B4-BE49-F238E27FC236}">
                  <a16:creationId xmlns="" xmlns:a16="http://schemas.microsoft.com/office/drawing/2014/main" id="{FC5382DF-89D8-4151-9BD3-3813D4DD3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509" name="组合 39">
            <a:extLst>
              <a:ext uri="{FF2B5EF4-FFF2-40B4-BE49-F238E27FC236}">
                <a16:creationId xmlns="" xmlns:a16="http://schemas.microsoft.com/office/drawing/2014/main" id="{8699CB1F-8B59-4F30-8DAA-9FEE8E54BB9F}"/>
              </a:ext>
            </a:extLst>
          </p:cNvPr>
          <p:cNvGrpSpPr>
            <a:grpSpLocks/>
          </p:cNvGrpSpPr>
          <p:nvPr/>
        </p:nvGrpSpPr>
        <p:grpSpPr bwMode="auto">
          <a:xfrm>
            <a:off x="0" y="4413250"/>
            <a:ext cx="12192000" cy="2444750"/>
            <a:chOff x="0" y="0"/>
            <a:chExt cx="12192000" cy="2444251"/>
          </a:xfrm>
        </p:grpSpPr>
        <p:pic>
          <p:nvPicPr>
            <p:cNvPr id="21510" name="Picture 2" descr="https://unsplash.imgix.net/45/tkLOe7nnQ7mnMsiuijBy_hm.jpg?q=75&amp;fm=jpg&amp;s=77320b2f59f340a0a4d57c34128f2f6e">
              <a:extLst>
                <a:ext uri="{FF2B5EF4-FFF2-40B4-BE49-F238E27FC236}">
                  <a16:creationId xmlns="" xmlns:a16="http://schemas.microsoft.com/office/drawing/2014/main" id="{22FDD7F4-61B5-43B1-95A1-4C28B2132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49" b="32378"/>
            <a:stretch>
              <a:fillRect/>
            </a:stretch>
          </p:blipFill>
          <p:spPr bwMode="auto">
            <a:xfrm>
              <a:off x="0" y="137468"/>
              <a:ext cx="12192000" cy="2306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矩形 37">
              <a:extLst>
                <a:ext uri="{FF2B5EF4-FFF2-40B4-BE49-F238E27FC236}">
                  <a16:creationId xmlns="" xmlns:a16="http://schemas.microsoft.com/office/drawing/2014/main" id="{F459AD99-C37A-43F3-9F07-2FF55524A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7469"/>
              <a:ext cx="12192000" cy="2306782"/>
            </a:xfrm>
            <a:prstGeom prst="rect">
              <a:avLst/>
            </a:prstGeom>
            <a:solidFill>
              <a:srgbClr val="1B1E26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12" name="等腰三角形 2">
              <a:extLst>
                <a:ext uri="{FF2B5EF4-FFF2-40B4-BE49-F238E27FC236}">
                  <a16:creationId xmlns="" xmlns:a16="http://schemas.microsoft.com/office/drawing/2014/main" id="{AA03733B-0832-48D0-A99C-57996D50BC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639084" y="0"/>
              <a:ext cx="688979" cy="456597"/>
            </a:xfrm>
            <a:prstGeom prst="triangle">
              <a:avLst>
                <a:gd name="adj" fmla="val 50000"/>
              </a:avLst>
            </a:prstGeom>
            <a:solidFill>
              <a:srgbClr val="1B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525" name="矩形 40">
            <a:extLst>
              <a:ext uri="{FF2B5EF4-FFF2-40B4-BE49-F238E27FC236}">
                <a16:creationId xmlns="" xmlns:a16="http://schemas.microsoft.com/office/drawing/2014/main" id="{48CF958E-2C33-4AE3-9149-BE0043B6B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124450"/>
            <a:ext cx="6096000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男女生的洗澡时长大都少于</a:t>
            </a:r>
            <a:r>
              <a:rPr lang="en-US" altLang="zh-CN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30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分钟</a:t>
            </a:r>
            <a:endParaRPr lang="en-US" altLang="zh-CN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其中，男生通常</a:t>
            </a:r>
            <a:r>
              <a:rPr lang="en-US" altLang="zh-CN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20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分钟以内就可以淋浴完毕，而女生则需要半小时左右。</a:t>
            </a:r>
            <a:endParaRPr lang="en-US" altLang="zh-CN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1A3EEB0-F869-4A42-938C-6C29D982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30" y="899032"/>
            <a:ext cx="7873340" cy="4098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92212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2" descr="https://ununsplash.imgix.net/photo-1416339684178-3a239570f315?q=75&amp;fm=jpg&amp;s=c39d9a3bf66d6566b9608a9f1f3765af">
            <a:extLst>
              <a:ext uri="{FF2B5EF4-FFF2-40B4-BE49-F238E27FC236}">
                <a16:creationId xmlns="" xmlns:a16="http://schemas.microsoft.com/office/drawing/2014/main" id="{E92028A8-5E80-4ED7-8D49-0A71FFCC832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912813"/>
            <a:ext cx="5267325" cy="5945187"/>
          </a:xfrm>
          <a:custGeom>
            <a:avLst/>
            <a:gdLst>
              <a:gd name="T0" fmla="*/ 5267903 w 5267903"/>
              <a:gd name="T1" fmla="*/ 0 h 5944637"/>
              <a:gd name="T2" fmla="*/ 5267903 w 5267903"/>
              <a:gd name="T3" fmla="*/ 5944637 h 5944637"/>
              <a:gd name="T4" fmla="*/ 0 w 5267903"/>
              <a:gd name="T5" fmla="*/ 5944637 h 5944637"/>
              <a:gd name="T6" fmla="*/ 0 w 5267903"/>
              <a:gd name="T7" fmla="*/ 0 h 5944637"/>
              <a:gd name="T8" fmla="*/ 5267903 w 5267903"/>
              <a:gd name="T9" fmla="*/ 5944637 h 5944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5267903" h="5944637">
                <a:moveTo>
                  <a:pt x="5267903" y="0"/>
                </a:moveTo>
                <a:lnTo>
                  <a:pt x="5267903" y="5944637"/>
                </a:lnTo>
                <a:lnTo>
                  <a:pt x="0" y="594463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9" name="文本框 16">
            <a:extLst>
              <a:ext uri="{FF2B5EF4-FFF2-40B4-BE49-F238E27FC236}">
                <a16:creationId xmlns="" xmlns:a16="http://schemas.microsoft.com/office/drawing/2014/main" id="{8715DA11-43C5-42CB-8F2E-C5DE5AF6A30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435350" y="2513012"/>
            <a:ext cx="8321676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300" b="0" i="0" u="none" strike="noStrike" kern="1200" cap="none" spc="0" normalizeH="0" baseline="0" noProof="0">
                <a:ln>
                  <a:noFill/>
                </a:ln>
                <a:solidFill>
                  <a:srgbClr val="3D4355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t>PART THREE</a:t>
            </a:r>
            <a:endParaRPr kumimoji="0" lang="zh-CN" altLang="en-US" sz="11300" b="0" i="0" u="none" strike="noStrike" kern="1200" cap="none" spc="0" normalizeH="0" baseline="0" noProof="0">
              <a:ln>
                <a:noFill/>
              </a:ln>
              <a:solidFill>
                <a:srgbClr val="3D4355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19460" name="矩形 17">
            <a:extLst>
              <a:ext uri="{FF2B5EF4-FFF2-40B4-BE49-F238E27FC236}">
                <a16:creationId xmlns="" xmlns:a16="http://schemas.microsoft.com/office/drawing/2014/main" id="{CA9B14AF-263E-462F-8344-2CD5CCE1B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981200"/>
            <a:ext cx="4800600" cy="8905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2" name="文本框 19">
            <a:extLst>
              <a:ext uri="{FF2B5EF4-FFF2-40B4-BE49-F238E27FC236}">
                <a16:creationId xmlns="" xmlns:a16="http://schemas.microsoft.com/office/drawing/2014/main" id="{F6ADB37D-9754-41ED-A651-86787C1D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2041525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B1E26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Impact" panose="020B0806030902050204" pitchFamily="34" charset="0"/>
              </a:rPr>
              <a:t>校园社交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B1E26"/>
              </a:solidFill>
              <a:effectLst/>
              <a:uLnTx/>
              <a:uFillTx/>
              <a:latin typeface="Impact" panose="020B0806030902050204" pitchFamily="34" charset="0"/>
              <a:ea typeface="Adobe Gothic Std B" pitchFamily="2" charset="-128"/>
              <a:cs typeface="+mn-cs"/>
              <a:sym typeface="Impact" panose="020B0806030902050204" pitchFamily="34" charset="0"/>
            </a:endParaRPr>
          </a:p>
        </p:txBody>
      </p:sp>
      <p:sp>
        <p:nvSpPr>
          <p:cNvPr id="19465" name="直角三角形 14">
            <a:extLst>
              <a:ext uri="{FF2B5EF4-FFF2-40B4-BE49-F238E27FC236}">
                <a16:creationId xmlns="" xmlns:a16="http://schemas.microsoft.com/office/drawing/2014/main" id="{4879B152-FEC7-4A0A-A6B1-4A6D5BBB606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24675" y="912813"/>
            <a:ext cx="5267325" cy="5945187"/>
          </a:xfrm>
          <a:prstGeom prst="rtTriangle">
            <a:avLst/>
          </a:prstGeom>
          <a:solidFill>
            <a:srgbClr val="7F62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21">
            <a:extLst>
              <a:ext uri="{FF2B5EF4-FFF2-40B4-BE49-F238E27FC236}">
                <a16:creationId xmlns="" xmlns:a16="http://schemas.microsoft.com/office/drawing/2014/main" id="{F87B0EC6-A846-4A34-BB2D-36C15C0AD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239589"/>
            <a:ext cx="3532233" cy="385625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BC3D2"/>
                </a:solidFill>
                <a:effectLst/>
                <a:uLnTx/>
                <a:uFillTx/>
                <a:latin typeface="+mn-ea"/>
                <a:cs typeface="+mn-cs"/>
              </a:rPr>
              <a:t>社交网络关系图</a:t>
            </a:r>
          </a:p>
        </p:txBody>
      </p:sp>
    </p:spTree>
    <p:extLst>
      <p:ext uri="{BB962C8B-B14F-4D97-AF65-F5344CB8AC3E}">
        <p14:creationId xmlns:p14="http://schemas.microsoft.com/office/powerpoint/2010/main" val="3334691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ldLvl="0" animBg="1" autoUpdateAnimBg="0"/>
      <p:bldP spid="19462" grpId="0" bldLvl="0" autoUpdateAnimBg="0"/>
      <p:bldP spid="10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1">
            <a:extLst>
              <a:ext uri="{FF2B5EF4-FFF2-40B4-BE49-F238E27FC236}">
                <a16:creationId xmlns="" xmlns:a16="http://schemas.microsoft.com/office/drawing/2014/main" id="{6969825A-537B-4C89-A65F-88DA019E4C97}"/>
              </a:ext>
            </a:extLst>
          </p:cNvPr>
          <p:cNvGrpSpPr>
            <a:grpSpLocks/>
          </p:cNvGrpSpPr>
          <p:nvPr/>
        </p:nvGrpSpPr>
        <p:grpSpPr bwMode="auto">
          <a:xfrm>
            <a:off x="6924675" y="0"/>
            <a:ext cx="5267325" cy="5945188"/>
            <a:chOff x="0" y="0"/>
            <a:chExt cx="5267904" cy="5944637"/>
          </a:xfrm>
        </p:grpSpPr>
        <p:pic>
          <p:nvPicPr>
            <p:cNvPr id="20483" name="图片 2" descr="https://ununsplash.imgix.net/photo-1416339684178-3a239570f315?q=75&amp;fm=jpg&amp;s=c39d9a3bf66d6566b9608a9f1f3765af">
              <a:extLst>
                <a:ext uri="{FF2B5EF4-FFF2-40B4-BE49-F238E27FC236}">
                  <a16:creationId xmlns="" xmlns:a16="http://schemas.microsoft.com/office/drawing/2014/main" id="{DC9229C7-87E5-45F3-AEFA-677E9980F01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5267903" cy="5921801"/>
            </a:xfrm>
            <a:custGeom>
              <a:avLst/>
              <a:gdLst>
                <a:gd name="T0" fmla="*/ 0 w 5267903"/>
                <a:gd name="T1" fmla="*/ 0 h 5921801"/>
                <a:gd name="T2" fmla="*/ 5267903 w 5267903"/>
                <a:gd name="T3" fmla="*/ 0 h 5921801"/>
                <a:gd name="T4" fmla="*/ 5267903 w 5267903"/>
                <a:gd name="T5" fmla="*/ 5921801 h 5921801"/>
                <a:gd name="T6" fmla="*/ 5247667 w 5267903"/>
                <a:gd name="T7" fmla="*/ 5921801 h 5921801"/>
                <a:gd name="T8" fmla="*/ 0 w 5267903"/>
                <a:gd name="T9" fmla="*/ 0 h 5921801"/>
                <a:gd name="T10" fmla="*/ 5267903 w 5267903"/>
                <a:gd name="T11" fmla="*/ 5921801 h 592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5267903" h="5921801">
                  <a:moveTo>
                    <a:pt x="0" y="0"/>
                  </a:moveTo>
                  <a:lnTo>
                    <a:pt x="5267903" y="0"/>
                  </a:lnTo>
                  <a:lnTo>
                    <a:pt x="5267903" y="5921801"/>
                  </a:lnTo>
                  <a:lnTo>
                    <a:pt x="5247667" y="5921801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484" name="直角三角形 3">
              <a:extLst>
                <a:ext uri="{FF2B5EF4-FFF2-40B4-BE49-F238E27FC236}">
                  <a16:creationId xmlns="" xmlns:a16="http://schemas.microsoft.com/office/drawing/2014/main" id="{AA11C211-FE1C-4FA0-9CF4-0B8F76C22D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5267904" cy="5944637"/>
            </a:xfrm>
            <a:prstGeom prst="rtTriangle">
              <a:avLst/>
            </a:prstGeom>
            <a:solidFill>
              <a:srgbClr val="7F620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485" name="组合 4">
            <a:extLst>
              <a:ext uri="{FF2B5EF4-FFF2-40B4-BE49-F238E27FC236}">
                <a16:creationId xmlns="" xmlns:a16="http://schemas.microsoft.com/office/drawing/2014/main" id="{B53773CB-9E0A-4ECC-A40E-FF824E3E4AE0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2356268" cy="584775"/>
            <a:chOff x="0" y="0"/>
            <a:chExt cx="2356477" cy="585351"/>
          </a:xfrm>
        </p:grpSpPr>
        <p:sp>
          <p:nvSpPr>
            <p:cNvPr id="20486" name="文本框 5">
              <a:extLst>
                <a:ext uri="{FF2B5EF4-FFF2-40B4-BE49-F238E27FC236}">
                  <a16:creationId xmlns="" xmlns:a16="http://schemas.microsoft.com/office/drawing/2014/main" id="{28C3EBCA-CC55-4129-8F3C-1F16FAC4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2236709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3200" b="1" dirty="0">
                  <a:solidFill>
                    <a:srgbClr val="E3ECEC"/>
                  </a:solidFill>
                  <a:latin typeface="+mj-ea"/>
                  <a:ea typeface="+mj-ea"/>
                  <a:sym typeface="Gisha" panose="020B0604020202020204" pitchFamily="34" charset="-79"/>
                </a:rPr>
                <a:t>社交关系图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20487" name="矩形 6">
              <a:extLst>
                <a:ext uri="{FF2B5EF4-FFF2-40B4-BE49-F238E27FC236}">
                  <a16:creationId xmlns="" xmlns:a16="http://schemas.microsoft.com/office/drawing/2014/main" id="{52CC8B70-05E6-444D-A067-E1A5FAE7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488" name="组合 7">
            <a:extLst>
              <a:ext uri="{FF2B5EF4-FFF2-40B4-BE49-F238E27FC236}">
                <a16:creationId xmlns="" xmlns:a16="http://schemas.microsoft.com/office/drawing/2014/main" id="{56A9C716-2696-401D-8011-0222EF8979CE}"/>
              </a:ext>
            </a:extLst>
          </p:cNvPr>
          <p:cNvGrpSpPr>
            <a:grpSpLocks/>
          </p:cNvGrpSpPr>
          <p:nvPr/>
        </p:nvGrpSpPr>
        <p:grpSpPr bwMode="auto">
          <a:xfrm>
            <a:off x="218614" y="1329772"/>
            <a:ext cx="6451269" cy="4414466"/>
            <a:chOff x="-551349" y="267753"/>
            <a:chExt cx="6451567" cy="4414779"/>
          </a:xfrm>
        </p:grpSpPr>
        <p:sp>
          <p:nvSpPr>
            <p:cNvPr id="20489" name="任意多边形 13">
              <a:extLst>
                <a:ext uri="{FF2B5EF4-FFF2-40B4-BE49-F238E27FC236}">
                  <a16:creationId xmlns="" xmlns:a16="http://schemas.microsoft.com/office/drawing/2014/main" id="{72C2C934-9AE5-4E1E-BE96-FA8EC26CC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967" y="923332"/>
              <a:ext cx="3221302" cy="914387"/>
            </a:xfrm>
            <a:custGeom>
              <a:avLst/>
              <a:gdLst>
                <a:gd name="T0" fmla="*/ 1610651 w 3221302"/>
                <a:gd name="T1" fmla="*/ 0 h 914387"/>
                <a:gd name="T2" fmla="*/ 3169245 w 3221302"/>
                <a:gd name="T3" fmla="*/ 828698 h 914387"/>
                <a:gd name="T4" fmla="*/ 3221302 w 3221302"/>
                <a:gd name="T5" fmla="*/ 914387 h 914387"/>
                <a:gd name="T6" fmla="*/ 0 w 3221302"/>
                <a:gd name="T7" fmla="*/ 914387 h 914387"/>
                <a:gd name="T8" fmla="*/ 52057 w 3221302"/>
                <a:gd name="T9" fmla="*/ 828698 h 914387"/>
                <a:gd name="T10" fmla="*/ 1610651 w 3221302"/>
                <a:gd name="T11" fmla="*/ 0 h 914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21302"/>
                <a:gd name="T19" fmla="*/ 0 h 914387"/>
                <a:gd name="T20" fmla="*/ 3221302 w 3221302"/>
                <a:gd name="T21" fmla="*/ 914387 h 914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21302" h="914387">
                  <a:moveTo>
                    <a:pt x="1610651" y="0"/>
                  </a:moveTo>
                  <a:cubicBezTo>
                    <a:pt x="2259448" y="0"/>
                    <a:pt x="2831467" y="328721"/>
                    <a:pt x="3169245" y="828698"/>
                  </a:cubicBezTo>
                  <a:lnTo>
                    <a:pt x="3221302" y="914387"/>
                  </a:lnTo>
                  <a:lnTo>
                    <a:pt x="0" y="914387"/>
                  </a:lnTo>
                  <a:lnTo>
                    <a:pt x="52057" y="828698"/>
                  </a:lnTo>
                  <a:cubicBezTo>
                    <a:pt x="389835" y="328721"/>
                    <a:pt x="961855" y="0"/>
                    <a:pt x="1610651" y="0"/>
                  </a:cubicBezTo>
                  <a:close/>
                </a:path>
              </a:pathLst>
            </a:custGeom>
            <a:solidFill>
              <a:srgbClr val="FFC60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0" name="任意多边形 14">
              <a:extLst>
                <a:ext uri="{FF2B5EF4-FFF2-40B4-BE49-F238E27FC236}">
                  <a16:creationId xmlns="" xmlns:a16="http://schemas.microsoft.com/office/drawing/2014/main" id="{5A0A6DBF-E3BE-46AD-875B-8629273704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32373" y="2345738"/>
              <a:ext cx="3221302" cy="914387"/>
            </a:xfrm>
            <a:custGeom>
              <a:avLst/>
              <a:gdLst>
                <a:gd name="T0" fmla="*/ 1610651 w 3221302"/>
                <a:gd name="T1" fmla="*/ 0 h 914387"/>
                <a:gd name="T2" fmla="*/ 3169245 w 3221302"/>
                <a:gd name="T3" fmla="*/ 828698 h 914387"/>
                <a:gd name="T4" fmla="*/ 3221302 w 3221302"/>
                <a:gd name="T5" fmla="*/ 914387 h 914387"/>
                <a:gd name="T6" fmla="*/ 0 w 3221302"/>
                <a:gd name="T7" fmla="*/ 914387 h 914387"/>
                <a:gd name="T8" fmla="*/ 52057 w 3221302"/>
                <a:gd name="T9" fmla="*/ 828698 h 914387"/>
                <a:gd name="T10" fmla="*/ 1610651 w 3221302"/>
                <a:gd name="T11" fmla="*/ 0 h 914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21302"/>
                <a:gd name="T19" fmla="*/ 0 h 914387"/>
                <a:gd name="T20" fmla="*/ 3221302 w 3221302"/>
                <a:gd name="T21" fmla="*/ 914387 h 914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21302" h="914387">
                  <a:moveTo>
                    <a:pt x="1610651" y="0"/>
                  </a:moveTo>
                  <a:cubicBezTo>
                    <a:pt x="2259448" y="0"/>
                    <a:pt x="2831467" y="328721"/>
                    <a:pt x="3169245" y="828698"/>
                  </a:cubicBezTo>
                  <a:lnTo>
                    <a:pt x="3221302" y="914387"/>
                  </a:lnTo>
                  <a:lnTo>
                    <a:pt x="0" y="914387"/>
                  </a:lnTo>
                  <a:lnTo>
                    <a:pt x="52057" y="828698"/>
                  </a:lnTo>
                  <a:cubicBezTo>
                    <a:pt x="389835" y="328721"/>
                    <a:pt x="961855" y="0"/>
                    <a:pt x="1610651" y="0"/>
                  </a:cubicBezTo>
                  <a:close/>
                </a:path>
              </a:pathLst>
            </a:custGeom>
            <a:solidFill>
              <a:srgbClr val="FFC60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1" name="任意多边形 15">
              <a:extLst>
                <a:ext uri="{FF2B5EF4-FFF2-40B4-BE49-F238E27FC236}">
                  <a16:creationId xmlns="" xmlns:a16="http://schemas.microsoft.com/office/drawing/2014/main" id="{BAAB12DD-5370-4823-8941-26BAB22A3D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09967" y="3768145"/>
              <a:ext cx="3221302" cy="914387"/>
            </a:xfrm>
            <a:custGeom>
              <a:avLst/>
              <a:gdLst>
                <a:gd name="T0" fmla="*/ 1610651 w 3221302"/>
                <a:gd name="T1" fmla="*/ 0 h 914387"/>
                <a:gd name="T2" fmla="*/ 3169245 w 3221302"/>
                <a:gd name="T3" fmla="*/ 828698 h 914387"/>
                <a:gd name="T4" fmla="*/ 3221302 w 3221302"/>
                <a:gd name="T5" fmla="*/ 914387 h 914387"/>
                <a:gd name="T6" fmla="*/ 0 w 3221302"/>
                <a:gd name="T7" fmla="*/ 914387 h 914387"/>
                <a:gd name="T8" fmla="*/ 52057 w 3221302"/>
                <a:gd name="T9" fmla="*/ 828698 h 914387"/>
                <a:gd name="T10" fmla="*/ 1610651 w 3221302"/>
                <a:gd name="T11" fmla="*/ 0 h 914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21302"/>
                <a:gd name="T19" fmla="*/ 0 h 914387"/>
                <a:gd name="T20" fmla="*/ 3221302 w 3221302"/>
                <a:gd name="T21" fmla="*/ 914387 h 914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21302" h="914387">
                  <a:moveTo>
                    <a:pt x="1610651" y="0"/>
                  </a:moveTo>
                  <a:cubicBezTo>
                    <a:pt x="2259448" y="0"/>
                    <a:pt x="2831467" y="328721"/>
                    <a:pt x="3169245" y="828698"/>
                  </a:cubicBezTo>
                  <a:lnTo>
                    <a:pt x="3221302" y="914387"/>
                  </a:lnTo>
                  <a:lnTo>
                    <a:pt x="0" y="914387"/>
                  </a:lnTo>
                  <a:lnTo>
                    <a:pt x="52057" y="828698"/>
                  </a:lnTo>
                  <a:cubicBezTo>
                    <a:pt x="389835" y="328721"/>
                    <a:pt x="961855" y="0"/>
                    <a:pt x="1610651" y="0"/>
                  </a:cubicBezTo>
                  <a:close/>
                </a:path>
              </a:pathLst>
            </a:custGeom>
            <a:solidFill>
              <a:srgbClr val="FFC600">
                <a:alpha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2" name="任意多边形 16">
              <a:extLst>
                <a:ext uri="{FF2B5EF4-FFF2-40B4-BE49-F238E27FC236}">
                  <a16:creationId xmlns="" xmlns:a16="http://schemas.microsoft.com/office/drawing/2014/main" id="{34FF997C-C045-4B4F-BD8B-CDEE5EE5C0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561" y="2345738"/>
              <a:ext cx="3221302" cy="914387"/>
            </a:xfrm>
            <a:custGeom>
              <a:avLst/>
              <a:gdLst>
                <a:gd name="T0" fmla="*/ 1610651 w 3221302"/>
                <a:gd name="T1" fmla="*/ 0 h 914387"/>
                <a:gd name="T2" fmla="*/ 3169245 w 3221302"/>
                <a:gd name="T3" fmla="*/ 828698 h 914387"/>
                <a:gd name="T4" fmla="*/ 3221302 w 3221302"/>
                <a:gd name="T5" fmla="*/ 914387 h 914387"/>
                <a:gd name="T6" fmla="*/ 0 w 3221302"/>
                <a:gd name="T7" fmla="*/ 914387 h 914387"/>
                <a:gd name="T8" fmla="*/ 52057 w 3221302"/>
                <a:gd name="T9" fmla="*/ 828698 h 914387"/>
                <a:gd name="T10" fmla="*/ 1610651 w 3221302"/>
                <a:gd name="T11" fmla="*/ 0 h 914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21302"/>
                <a:gd name="T19" fmla="*/ 0 h 914387"/>
                <a:gd name="T20" fmla="*/ 3221302 w 3221302"/>
                <a:gd name="T21" fmla="*/ 914387 h 914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21302" h="914387">
                  <a:moveTo>
                    <a:pt x="1610651" y="0"/>
                  </a:moveTo>
                  <a:cubicBezTo>
                    <a:pt x="2259448" y="0"/>
                    <a:pt x="2831467" y="328721"/>
                    <a:pt x="3169245" y="828698"/>
                  </a:cubicBezTo>
                  <a:lnTo>
                    <a:pt x="3221302" y="914387"/>
                  </a:lnTo>
                  <a:lnTo>
                    <a:pt x="0" y="914387"/>
                  </a:lnTo>
                  <a:lnTo>
                    <a:pt x="52057" y="828698"/>
                  </a:lnTo>
                  <a:cubicBezTo>
                    <a:pt x="389835" y="328721"/>
                    <a:pt x="961855" y="0"/>
                    <a:pt x="1610651" y="0"/>
                  </a:cubicBezTo>
                  <a:close/>
                </a:path>
              </a:pathLst>
            </a:custGeom>
            <a:solidFill>
              <a:srgbClr val="FFC60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3" name="文本框 17">
              <a:extLst>
                <a:ext uri="{FF2B5EF4-FFF2-40B4-BE49-F238E27FC236}">
                  <a16:creationId xmlns="" xmlns:a16="http://schemas.microsoft.com/office/drawing/2014/main" id="{78EB86A1-EDB9-44C8-9892-606F26060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012" y="1088137"/>
              <a:ext cx="9652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01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B1E26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20494" name="文本框 18">
              <a:extLst>
                <a:ext uri="{FF2B5EF4-FFF2-40B4-BE49-F238E27FC236}">
                  <a16:creationId xmlns="" xmlns:a16="http://schemas.microsoft.com/office/drawing/2014/main" id="{9D23EEDB-D2EC-43DB-B1C7-336B68829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006" y="2510544"/>
              <a:ext cx="9652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04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B1E26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20495" name="文本框 19">
              <a:extLst>
                <a:ext uri="{FF2B5EF4-FFF2-40B4-BE49-F238E27FC236}">
                  <a16:creationId xmlns="" xmlns:a16="http://schemas.microsoft.com/office/drawing/2014/main" id="{B3746890-B113-4529-89BF-C06FE3649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012" y="3932950"/>
              <a:ext cx="9652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03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B1E26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20496" name="文本框 20">
              <a:extLst>
                <a:ext uri="{FF2B5EF4-FFF2-40B4-BE49-F238E27FC236}">
                  <a16:creationId xmlns="" xmlns:a16="http://schemas.microsoft.com/office/drawing/2014/main" id="{2F5F14AE-0369-4CD7-949B-E4859E775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606" y="2438543"/>
              <a:ext cx="9652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B1E26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B1E26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20497" name="矩形 21">
              <a:extLst>
                <a:ext uri="{FF2B5EF4-FFF2-40B4-BE49-F238E27FC236}">
                  <a16:creationId xmlns="" xmlns:a16="http://schemas.microsoft.com/office/drawing/2014/main" id="{8BFFA948-1438-4939-8A09-BF1A7D96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561" y="2325003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C600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Lorem Ipsum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C6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20498" name="矩形 22">
              <a:extLst>
                <a:ext uri="{FF2B5EF4-FFF2-40B4-BE49-F238E27FC236}">
                  <a16:creationId xmlns="" xmlns:a16="http://schemas.microsoft.com/office/drawing/2014/main" id="{BB5AA5A6-D04B-4F53-BC64-972D508E4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778" y="2850217"/>
              <a:ext cx="1930051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FFC6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Lorem ipsum dolor sit amet, consectetur adipisicing elit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499" name="组合 26">
              <a:extLst>
                <a:ext uri="{FF2B5EF4-FFF2-40B4-BE49-F238E27FC236}">
                  <a16:creationId xmlns="" xmlns:a16="http://schemas.microsoft.com/office/drawing/2014/main" id="{5C5C2063-5B87-417F-8A07-31E3C960C7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846" y="2780071"/>
              <a:ext cx="1567543" cy="45719"/>
              <a:chOff x="0" y="0"/>
              <a:chExt cx="1567543" cy="43543"/>
            </a:xfrm>
          </p:grpSpPr>
          <p:sp>
            <p:nvSpPr>
              <p:cNvPr id="20500" name="直接连接符 24">
                <a:extLst>
                  <a:ext uri="{FF2B5EF4-FFF2-40B4-BE49-F238E27FC236}">
                    <a16:creationId xmlns="" xmlns:a16="http://schemas.microsoft.com/office/drawing/2014/main" id="{89F25176-9659-4CE2-A8C7-69D9F1E64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567543" cy="1"/>
              </a:xfrm>
              <a:prstGeom prst="line">
                <a:avLst/>
              </a:prstGeom>
              <a:noFill/>
              <a:ln w="3175" cap="flat" cmpd="sng">
                <a:solidFill>
                  <a:schemeClr val="accent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501" name="直接连接符 25">
                <a:extLst>
                  <a:ext uri="{FF2B5EF4-FFF2-40B4-BE49-F238E27FC236}">
                    <a16:creationId xmlns="" xmlns:a16="http://schemas.microsoft.com/office/drawing/2014/main" id="{C56609BB-7F6A-4A1D-9AC5-092047F07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3543"/>
                <a:ext cx="1567543" cy="1"/>
              </a:xfrm>
              <a:prstGeom prst="line">
                <a:avLst/>
              </a:prstGeom>
              <a:noFill/>
              <a:ln w="3175" cap="flat" cmpd="sng">
                <a:solidFill>
                  <a:schemeClr val="accent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504" name="矩形 33">
              <a:extLst>
                <a:ext uri="{FF2B5EF4-FFF2-40B4-BE49-F238E27FC236}">
                  <a16:creationId xmlns="" xmlns:a16="http://schemas.microsoft.com/office/drawing/2014/main" id="{3B5F6A7B-331B-4D5E-A45C-E00EBA8B5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1349" y="267753"/>
              <a:ext cx="2398006" cy="230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zh-CN" sz="1600" dirty="0">
                  <a:solidFill>
                    <a:srgbClr val="FFFFFF"/>
                  </a:solidFill>
                  <a:latin typeface="+mj-ea"/>
                  <a:ea typeface="+mj-ea"/>
                </a:rPr>
                <a:t>我们了解到，本科培养方案中，除了必修课还有一部分选修课，而那些关系较好的学生群体则倾向于选修同一门课程。由此，我们可以透过选修课程这一结果，来分析现象背后所隐藏的学生社交状态。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AE9305E-FE41-4D4B-8E28-4588ADD2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6" y="1961005"/>
            <a:ext cx="3784437" cy="38532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矩形 33">
            <a:extLst>
              <a:ext uri="{FF2B5EF4-FFF2-40B4-BE49-F238E27FC236}">
                <a16:creationId xmlns="" xmlns:a16="http://schemas.microsoft.com/office/drawing/2014/main" id="{3B5F6A7B-331B-4D5E-A45C-E00EBA8B5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293" y="4671502"/>
            <a:ext cx="424039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+mj-ea"/>
                <a:ea typeface="+mj-ea"/>
              </a:rPr>
              <a:t>根据对北京邮电大学本科开设课程的调研结果，我们决定对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2017-2018</a:t>
            </a:r>
            <a:r>
              <a:rPr lang="zh-CN" altLang="zh-CN" sz="1600" dirty="0">
                <a:solidFill>
                  <a:srgbClr val="FFFFFF"/>
                </a:solidFill>
                <a:latin typeface="+mj-ea"/>
                <a:ea typeface="+mj-ea"/>
              </a:rPr>
              <a:t>学年秋季学期开设的通信原理必修课的所有学生进行社交分析。我们计算了这些学生在该课程之外的课程学习情况， 如果两个人同时学习了另外一门课程则增加他们的关系亲密度。最终得到所有人之间的关系亲密度。</a:t>
            </a:r>
          </a:p>
        </p:txBody>
      </p:sp>
    </p:spTree>
    <p:extLst>
      <p:ext uri="{BB962C8B-B14F-4D97-AF65-F5344CB8AC3E}">
        <p14:creationId xmlns:p14="http://schemas.microsoft.com/office/powerpoint/2010/main" val="1460008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圆角矩形 7">
            <a:extLst>
              <a:ext uri="{FF2B5EF4-FFF2-40B4-BE49-F238E27FC236}">
                <a16:creationId xmlns="" xmlns:a16="http://schemas.microsoft.com/office/drawing/2014/main" id="{301CE4BE-728B-41F4-9F18-1402EC7055C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9637713" y="4035425"/>
            <a:ext cx="393700" cy="393700"/>
          </a:xfrm>
          <a:prstGeom prst="roundRect">
            <a:avLst>
              <a:gd name="adj" fmla="val 16667"/>
            </a:avLst>
          </a:prstGeom>
          <a:solidFill>
            <a:srgbClr val="FF27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99" name="等腰三角形 8">
            <a:extLst>
              <a:ext uri="{FF2B5EF4-FFF2-40B4-BE49-F238E27FC236}">
                <a16:creationId xmlns="" xmlns:a16="http://schemas.microsoft.com/office/drawing/2014/main" id="{FC90A759-2473-462E-8935-CE08B558EAE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9085263" y="4035425"/>
            <a:ext cx="455612" cy="393700"/>
          </a:xfrm>
          <a:prstGeom prst="triangle">
            <a:avLst>
              <a:gd name="adj" fmla="val 50000"/>
            </a:avLst>
          </a:prstGeom>
          <a:solidFill>
            <a:srgbClr val="12CC6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椭圆 9">
            <a:extLst>
              <a:ext uri="{FF2B5EF4-FFF2-40B4-BE49-F238E27FC236}">
                <a16:creationId xmlns="" xmlns:a16="http://schemas.microsoft.com/office/drawing/2014/main" id="{59ACB854-6E2A-44D5-AE9D-4CA003C0EA3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8596313" y="4035425"/>
            <a:ext cx="393700" cy="393700"/>
          </a:xfrm>
          <a:prstGeom prst="ellipse">
            <a:avLst/>
          </a:prstGeom>
          <a:solidFill>
            <a:srgbClr val="FFC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1" name="正五边形 10">
            <a:extLst>
              <a:ext uri="{FF2B5EF4-FFF2-40B4-BE49-F238E27FC236}">
                <a16:creationId xmlns="" xmlns:a16="http://schemas.microsoft.com/office/drawing/2014/main" id="{E7C38E2F-9996-42A2-AA16-67642A24032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8086725" y="4035425"/>
            <a:ext cx="414338" cy="393700"/>
          </a:xfrm>
          <a:prstGeom prst="pentagon">
            <a:avLst/>
          </a:prstGeom>
          <a:solidFill>
            <a:srgbClr val="008A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2" name="平行四边形 11">
            <a:extLst>
              <a:ext uri="{FF2B5EF4-FFF2-40B4-BE49-F238E27FC236}">
                <a16:creationId xmlns="" xmlns:a16="http://schemas.microsoft.com/office/drawing/2014/main" id="{6B3AE2C8-31EB-41E5-8C94-7279D6936A7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69188" y="4035425"/>
            <a:ext cx="522287" cy="393700"/>
          </a:xfrm>
          <a:prstGeom prst="parallelogram">
            <a:avLst>
              <a:gd name="adj" fmla="val 24948"/>
            </a:avLst>
          </a:prstGeom>
          <a:solidFill>
            <a:srgbClr val="9720F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3" name="直接连接符 15">
            <a:extLst>
              <a:ext uri="{FF2B5EF4-FFF2-40B4-BE49-F238E27FC236}">
                <a16:creationId xmlns="" xmlns:a16="http://schemas.microsoft.com/office/drawing/2014/main" id="{036AB926-8AE2-431E-B6D8-8121507C44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4435475"/>
            <a:ext cx="12192000" cy="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4" name="直接连接符 16">
            <a:extLst>
              <a:ext uri="{FF2B5EF4-FFF2-40B4-BE49-F238E27FC236}">
                <a16:creationId xmlns="" xmlns:a16="http://schemas.microsoft.com/office/drawing/2014/main" id="{8B3A1150-A1C1-4CDE-BC63-0E5D72C6E1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4035425"/>
            <a:ext cx="12192000" cy="1588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5" name="直接连接符 17">
            <a:extLst>
              <a:ext uri="{FF2B5EF4-FFF2-40B4-BE49-F238E27FC236}">
                <a16:creationId xmlns="" xmlns:a16="http://schemas.microsoft.com/office/drawing/2014/main" id="{56F54703-AE8C-4AEB-9933-DEAC757BCE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33000" y="-74613"/>
            <a:ext cx="1588" cy="6858001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6" name="直接连接符 18">
            <a:extLst>
              <a:ext uri="{FF2B5EF4-FFF2-40B4-BE49-F238E27FC236}">
                <a16:creationId xmlns="" xmlns:a16="http://schemas.microsoft.com/office/drawing/2014/main" id="{6A82FCE3-4610-4648-8A9F-65902B2D00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37713" y="-74613"/>
            <a:ext cx="0" cy="6858001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7" name="直接连接符 19">
            <a:extLst>
              <a:ext uri="{FF2B5EF4-FFF2-40B4-BE49-F238E27FC236}">
                <a16:creationId xmlns="" xmlns:a16="http://schemas.microsoft.com/office/drawing/2014/main" id="{ED9C3880-7CE9-4AA8-BBDC-00BF40D2EE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7625" y="-46038"/>
            <a:ext cx="3986213" cy="6904038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8" name="直接连接符 20">
            <a:extLst>
              <a:ext uri="{FF2B5EF4-FFF2-40B4-BE49-F238E27FC236}">
                <a16:creationId xmlns="" xmlns:a16="http://schemas.microsoft.com/office/drawing/2014/main" id="{848D64DA-051E-4489-8ACB-928C2CF2CD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81825" y="0"/>
            <a:ext cx="3916363" cy="6781800"/>
          </a:xfrm>
          <a:prstGeom prst="line">
            <a:avLst/>
          </a:prstGeom>
          <a:noFill/>
          <a:ln w="6350" cap="flat" cmpd="sng">
            <a:solidFill>
              <a:srgbClr val="3D4355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9" name="组合 24">
            <a:extLst>
              <a:ext uri="{FF2B5EF4-FFF2-40B4-BE49-F238E27FC236}">
                <a16:creationId xmlns="" xmlns:a16="http://schemas.microsoft.com/office/drawing/2014/main" id="{08FE7A93-6A96-46B0-BDFC-88E25004AA42}"/>
              </a:ext>
            </a:extLst>
          </p:cNvPr>
          <p:cNvGrpSpPr>
            <a:grpSpLocks/>
          </p:cNvGrpSpPr>
          <p:nvPr/>
        </p:nvGrpSpPr>
        <p:grpSpPr bwMode="auto">
          <a:xfrm>
            <a:off x="1928019" y="1943136"/>
            <a:ext cx="3794125" cy="2089114"/>
            <a:chOff x="0" y="0"/>
            <a:chExt cx="3793869" cy="2087402"/>
          </a:xfrm>
        </p:grpSpPr>
        <p:sp>
          <p:nvSpPr>
            <p:cNvPr id="29710" name="文本框 21">
              <a:extLst>
                <a:ext uri="{FF2B5EF4-FFF2-40B4-BE49-F238E27FC236}">
                  <a16:creationId xmlns="" xmlns:a16="http://schemas.microsoft.com/office/drawing/2014/main" id="{5F4B351C-2867-41D9-A268-96D583F5A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433" y="1134077"/>
              <a:ext cx="2723103" cy="95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BC0C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Gisha" panose="020B0604020202020204" pitchFamily="34" charset="-79"/>
                </a:rPr>
                <a:t>Produced by  </a:t>
              </a:r>
              <a:r>
                <a:rPr lang="en-US" altLang="zh-CN" sz="1400" dirty="0" smtClean="0">
                  <a:solidFill>
                    <a:srgbClr val="BBC0C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Gisha" panose="020B0604020202020204" pitchFamily="34" charset="-79"/>
                </a:rPr>
                <a:t>【</a:t>
              </a:r>
              <a:r>
                <a:rPr lang="en-US" altLang="zh-CN" sz="1400" dirty="0">
                  <a:solidFill>
                    <a:srgbClr val="BBC0C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Gisha" panose="020B0604020202020204" pitchFamily="34" charset="-79"/>
                </a:rPr>
                <a:t>Parsifal</a:t>
              </a:r>
              <a:r>
                <a:rPr lang="zh-CN" altLang="en-US" sz="1400" dirty="0">
                  <a:solidFill>
                    <a:srgbClr val="BBC0C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Gisha" panose="020B0604020202020204" pitchFamily="34" charset="-79"/>
                </a:rPr>
                <a:t>小组</a:t>
              </a:r>
              <a:r>
                <a:rPr lang="en-US" altLang="zh-CN" sz="1400" dirty="0" smtClean="0">
                  <a:solidFill>
                    <a:srgbClr val="BBC0C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Gisha" panose="020B0604020202020204" pitchFamily="34" charset="-79"/>
                </a:rPr>
                <a:t>】</a:t>
              </a:r>
              <a:endParaRPr lang="en-US" altLang="zh-CN" sz="1400" dirty="0">
                <a:solidFill>
                  <a:srgbClr val="BBC0CF"/>
                </a:solidFill>
                <a:latin typeface="Arial" panose="020B0604020202020204" pitchFamily="34" charset="0"/>
                <a:ea typeface="宋体" panose="02010600030101010101" pitchFamily="2" charset="-122"/>
                <a:sym typeface="Gisha" panose="020B0604020202020204" pitchFamily="34" charset="-79"/>
              </a:endParaRPr>
            </a:p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BBC0CF"/>
                  </a:solidFill>
                  <a:latin typeface="+mn-ea"/>
                  <a:sym typeface="Gisha" panose="020B0604020202020204" pitchFamily="34" charset="-79"/>
                </a:rPr>
                <a:t>成员：杜欣</a:t>
              </a:r>
              <a:r>
                <a:rPr lang="zh-CN" altLang="en-US" sz="1400" dirty="0" smtClean="0">
                  <a:solidFill>
                    <a:srgbClr val="BBC0CF"/>
                  </a:solidFill>
                  <a:latin typeface="+mn-ea"/>
                  <a:sym typeface="Gisha" panose="020B0604020202020204" pitchFamily="34" charset="-79"/>
                </a:rPr>
                <a:t>远  </a:t>
              </a:r>
              <a:endParaRPr lang="en-US" altLang="zh-CN" sz="1400" dirty="0">
                <a:solidFill>
                  <a:srgbClr val="BBC0CF"/>
                </a:solidFill>
                <a:latin typeface="+mn-ea"/>
                <a:sym typeface="Gisha" panose="020B0604020202020204" pitchFamily="34" charset="-79"/>
              </a:endParaRPr>
            </a:p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BBC0CF"/>
                  </a:solidFill>
                  <a:latin typeface="+mn-ea"/>
                  <a:sym typeface="Gisha" panose="020B0604020202020204" pitchFamily="34" charset="-79"/>
                </a:rPr>
                <a:t>冯玥</a:t>
              </a:r>
              <a:endParaRPr lang="en-US" altLang="zh-CN" sz="1400" dirty="0">
                <a:solidFill>
                  <a:srgbClr val="BBC0CF"/>
                </a:solidFill>
                <a:latin typeface="+mn-ea"/>
                <a:sym typeface="Gisha" panose="020B0604020202020204" pitchFamily="34" charset="-79"/>
              </a:endParaRPr>
            </a:p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BBC0CF"/>
                  </a:solidFill>
                  <a:latin typeface="+mn-ea"/>
                  <a:sym typeface="Gisha" panose="020B0604020202020204" pitchFamily="34" charset="-79"/>
                </a:rPr>
                <a:t>李想</a:t>
              </a:r>
              <a:endParaRPr lang="zh-CN" altLang="en-US" sz="1400" dirty="0">
                <a:solidFill>
                  <a:srgbClr val="BBC0CF"/>
                </a:solidFill>
                <a:latin typeface="+mn-ea"/>
                <a:sym typeface="Gisha" panose="020B0604020202020204" pitchFamily="34" charset="-79"/>
              </a:endParaRPr>
            </a:p>
          </p:txBody>
        </p:sp>
        <p:grpSp>
          <p:nvGrpSpPr>
            <p:cNvPr id="29711" name="组合 23">
              <a:extLst>
                <a:ext uri="{FF2B5EF4-FFF2-40B4-BE49-F238E27FC236}">
                  <a16:creationId xmlns="" xmlns:a16="http://schemas.microsoft.com/office/drawing/2014/main" id="{D4D92E6C-F92F-413E-94E6-DC0EB50204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793869" cy="1095269"/>
              <a:chOff x="0" y="0"/>
              <a:chExt cx="8921909" cy="1095269"/>
            </a:xfrm>
          </p:grpSpPr>
          <p:grpSp>
            <p:nvGrpSpPr>
              <p:cNvPr id="29712" name="组合 12">
                <a:extLst>
                  <a:ext uri="{FF2B5EF4-FFF2-40B4-BE49-F238E27FC236}">
                    <a16:creationId xmlns="" xmlns:a16="http://schemas.microsoft.com/office/drawing/2014/main" id="{827D38A2-FBA8-482C-A262-44282C4243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6348" y="0"/>
                <a:ext cx="8332519" cy="1095269"/>
                <a:chOff x="0" y="0"/>
                <a:chExt cx="7869381" cy="1095269"/>
              </a:xfrm>
            </p:grpSpPr>
            <p:sp>
              <p:nvSpPr>
                <p:cNvPr id="29713" name="直接连接符 13">
                  <a:extLst>
                    <a:ext uri="{FF2B5EF4-FFF2-40B4-BE49-F238E27FC236}">
                      <a16:creationId xmlns="" xmlns:a16="http://schemas.microsoft.com/office/drawing/2014/main" id="{01A435CE-EC32-4D3E-969F-13A10D2347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7869381" cy="1"/>
                </a:xfrm>
                <a:prstGeom prst="line">
                  <a:avLst/>
                </a:prstGeom>
                <a:noFill/>
                <a:ln w="28575" cap="flat" cmpd="thickThin">
                  <a:solidFill>
                    <a:srgbClr val="F2F2F2"/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14" name="直接连接符 14">
                  <a:extLst>
                    <a:ext uri="{FF2B5EF4-FFF2-40B4-BE49-F238E27FC236}">
                      <a16:creationId xmlns="" xmlns:a16="http://schemas.microsoft.com/office/drawing/2014/main" id="{9102483D-E83E-4D14-BC39-2400840D69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095269"/>
                  <a:ext cx="7869381" cy="1"/>
                </a:xfrm>
                <a:prstGeom prst="line">
                  <a:avLst/>
                </a:prstGeom>
                <a:noFill/>
                <a:ln w="28575" cap="flat" cmpd="thickThin">
                  <a:solidFill>
                    <a:srgbClr val="F2F2F2"/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9715" name="文本框 22">
                <a:extLst>
                  <a:ext uri="{FF2B5EF4-FFF2-40B4-BE49-F238E27FC236}">
                    <a16:creationId xmlns="" xmlns:a16="http://schemas.microsoft.com/office/drawing/2014/main" id="{F3A30D69-F59E-49A9-9C87-958D9D32A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07" y="85970"/>
                <a:ext cx="8839202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49506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THANKS</a:t>
                </a: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49506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！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716" name="文本框 26">
                <a:extLst>
                  <a:ext uri="{FF2B5EF4-FFF2-40B4-BE49-F238E27FC236}">
                    <a16:creationId xmlns="" xmlns:a16="http://schemas.microsoft.com/office/drawing/2014/main" id="{EAA15F74-DA9E-4788-8EEC-5FA895B30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162"/>
                <a:ext cx="8839203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THANKS</a:t>
                </a: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！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26561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nunsplash.imgix.net/photo-1413834932717-29e7d4714192?q=75&amp;fm=jpg&amp;s=d9d6cbc32dd4968d0c21e331436a6af6">
            <a:extLst>
              <a:ext uri="{FF2B5EF4-FFF2-40B4-BE49-F238E27FC236}">
                <a16:creationId xmlns="" xmlns:a16="http://schemas.microsoft.com/office/drawing/2014/main" id="{0F778F0E-9C77-445C-B94F-6D5FDA68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54"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24">
            <a:extLst>
              <a:ext uri="{FF2B5EF4-FFF2-40B4-BE49-F238E27FC236}">
                <a16:creationId xmlns="" xmlns:a16="http://schemas.microsoft.com/office/drawing/2014/main" id="{4C91A43A-541A-4252-B9DE-85AAF813F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B1E26">
              <a:alpha val="8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6" name="文本框 25">
            <a:extLst>
              <a:ext uri="{FF2B5EF4-FFF2-40B4-BE49-F238E27FC236}">
                <a16:creationId xmlns="" xmlns:a16="http://schemas.microsoft.com/office/drawing/2014/main" id="{B8A89ADE-AD92-4086-B146-ED5753C399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365500" y="2320924"/>
            <a:ext cx="8321676" cy="221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3500" b="0" i="0" u="none" strike="noStrike" kern="1200" cap="none" spc="0" normalizeH="0" baseline="0" noProof="0">
                <a:ln>
                  <a:noFill/>
                </a:ln>
                <a:solidFill>
                  <a:srgbClr val="13151B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t>CONTENTS</a:t>
            </a:r>
            <a:endParaRPr kumimoji="0" lang="zh-CN" altLang="en-US" sz="13500" b="0" i="0" u="none" strike="noStrike" kern="1200" cap="none" spc="0" normalizeH="0" baseline="0" noProof="0">
              <a:ln>
                <a:noFill/>
              </a:ln>
              <a:solidFill>
                <a:srgbClr val="13151B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grpSp>
        <p:nvGrpSpPr>
          <p:cNvPr id="8197" name="组合 1">
            <a:extLst>
              <a:ext uri="{FF2B5EF4-FFF2-40B4-BE49-F238E27FC236}">
                <a16:creationId xmlns="" xmlns:a16="http://schemas.microsoft.com/office/drawing/2014/main" id="{A0841270-3517-4E23-86EA-99F6F539F57A}"/>
              </a:ext>
            </a:extLst>
          </p:cNvPr>
          <p:cNvGrpSpPr>
            <a:grpSpLocks/>
          </p:cNvGrpSpPr>
          <p:nvPr/>
        </p:nvGrpSpPr>
        <p:grpSpPr bwMode="auto">
          <a:xfrm>
            <a:off x="2117725" y="1820863"/>
            <a:ext cx="2547082" cy="820737"/>
            <a:chOff x="0" y="0"/>
            <a:chExt cx="2546550" cy="820545"/>
          </a:xfrm>
        </p:grpSpPr>
        <p:grpSp>
          <p:nvGrpSpPr>
            <p:cNvPr id="8198" name="组合 26">
              <a:extLst>
                <a:ext uri="{FF2B5EF4-FFF2-40B4-BE49-F238E27FC236}">
                  <a16:creationId xmlns="" xmlns:a16="http://schemas.microsoft.com/office/drawing/2014/main" id="{0B3EE642-18CC-44F5-8886-B13B3156F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41484" cy="820545"/>
              <a:chOff x="0" y="0"/>
              <a:chExt cx="841484" cy="820545"/>
            </a:xfrm>
          </p:grpSpPr>
          <p:sp>
            <p:nvSpPr>
              <p:cNvPr id="8199" name="圆角矩形 27">
                <a:extLst>
                  <a:ext uri="{FF2B5EF4-FFF2-40B4-BE49-F238E27FC236}">
                    <a16:creationId xmlns="" xmlns:a16="http://schemas.microsoft.com/office/drawing/2014/main" id="{A1DBA987-F977-4B94-ABBD-2EC2B71036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0" y="87084"/>
                <a:ext cx="733460" cy="733461"/>
              </a:xfrm>
              <a:prstGeom prst="roundRect">
                <a:avLst>
                  <a:gd name="adj" fmla="val 16667"/>
                </a:avLst>
              </a:prstGeom>
              <a:solidFill>
                <a:srgbClr val="FF2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0" name="圆角矩形 28">
                <a:extLst>
                  <a:ext uri="{FF2B5EF4-FFF2-40B4-BE49-F238E27FC236}">
                    <a16:creationId xmlns="" xmlns:a16="http://schemas.microsoft.com/office/drawing/2014/main" id="{51AF8A32-FC29-4F02-B1E6-A85D571384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8024" y="0"/>
                <a:ext cx="733460" cy="733461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accent1"/>
                </a:solidFill>
                <a:prstDash val="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1" name="Freeform 72">
                <a:extLst>
                  <a:ext uri="{FF2B5EF4-FFF2-40B4-BE49-F238E27FC236}">
                    <a16:creationId xmlns="" xmlns:a16="http://schemas.microsoft.com/office/drawing/2014/main" id="{ECDF9413-A900-40A5-8957-3E0BDA03481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17921" y="220674"/>
                <a:ext cx="497618" cy="498514"/>
              </a:xfrm>
              <a:custGeom>
                <a:avLst/>
                <a:gdLst>
                  <a:gd name="T0" fmla="*/ 337 w 411"/>
                  <a:gd name="T1" fmla="*/ 198 h 412"/>
                  <a:gd name="T2" fmla="*/ 284 w 411"/>
                  <a:gd name="T3" fmla="*/ 220 h 412"/>
                  <a:gd name="T4" fmla="*/ 249 w 411"/>
                  <a:gd name="T5" fmla="*/ 185 h 412"/>
                  <a:gd name="T6" fmla="*/ 283 w 411"/>
                  <a:gd name="T7" fmla="*/ 107 h 412"/>
                  <a:gd name="T8" fmla="*/ 176 w 411"/>
                  <a:gd name="T9" fmla="*/ 0 h 412"/>
                  <a:gd name="T10" fmla="*/ 68 w 411"/>
                  <a:gd name="T11" fmla="*/ 107 h 412"/>
                  <a:gd name="T12" fmla="*/ 116 w 411"/>
                  <a:gd name="T13" fmla="*/ 196 h 412"/>
                  <a:gd name="T14" fmla="*/ 96 w 411"/>
                  <a:gd name="T15" fmla="*/ 266 h 412"/>
                  <a:gd name="T16" fmla="*/ 74 w 411"/>
                  <a:gd name="T17" fmla="*/ 263 h 412"/>
                  <a:gd name="T18" fmla="*/ 0 w 411"/>
                  <a:gd name="T19" fmla="*/ 337 h 412"/>
                  <a:gd name="T20" fmla="*/ 74 w 411"/>
                  <a:gd name="T21" fmla="*/ 412 h 412"/>
                  <a:gd name="T22" fmla="*/ 149 w 411"/>
                  <a:gd name="T23" fmla="*/ 337 h 412"/>
                  <a:gd name="T24" fmla="*/ 110 w 411"/>
                  <a:gd name="T25" fmla="*/ 272 h 412"/>
                  <a:gd name="T26" fmla="*/ 130 w 411"/>
                  <a:gd name="T27" fmla="*/ 204 h 412"/>
                  <a:gd name="T28" fmla="*/ 176 w 411"/>
                  <a:gd name="T29" fmla="*/ 214 h 412"/>
                  <a:gd name="T30" fmla="*/ 238 w 411"/>
                  <a:gd name="T31" fmla="*/ 195 h 412"/>
                  <a:gd name="T32" fmla="*/ 275 w 411"/>
                  <a:gd name="T33" fmla="*/ 232 h 412"/>
                  <a:gd name="T34" fmla="*/ 262 w 411"/>
                  <a:gd name="T35" fmla="*/ 273 h 412"/>
                  <a:gd name="T36" fmla="*/ 337 w 411"/>
                  <a:gd name="T37" fmla="*/ 347 h 412"/>
                  <a:gd name="T38" fmla="*/ 411 w 411"/>
                  <a:gd name="T39" fmla="*/ 273 h 412"/>
                  <a:gd name="T40" fmla="*/ 337 w 411"/>
                  <a:gd name="T41" fmla="*/ 198 h 412"/>
                  <a:gd name="T42" fmla="*/ 134 w 411"/>
                  <a:gd name="T43" fmla="*/ 337 h 412"/>
                  <a:gd name="T44" fmla="*/ 74 w 411"/>
                  <a:gd name="T45" fmla="*/ 397 h 412"/>
                  <a:gd name="T46" fmla="*/ 14 w 411"/>
                  <a:gd name="T47" fmla="*/ 337 h 412"/>
                  <a:gd name="T48" fmla="*/ 74 w 411"/>
                  <a:gd name="T49" fmla="*/ 278 h 412"/>
                  <a:gd name="T50" fmla="*/ 134 w 411"/>
                  <a:gd name="T51" fmla="*/ 337 h 412"/>
                  <a:gd name="T52" fmla="*/ 83 w 411"/>
                  <a:gd name="T53" fmla="*/ 107 h 412"/>
                  <a:gd name="T54" fmla="*/ 176 w 411"/>
                  <a:gd name="T55" fmla="*/ 14 h 412"/>
                  <a:gd name="T56" fmla="*/ 268 w 411"/>
                  <a:gd name="T57" fmla="*/ 107 h 412"/>
                  <a:gd name="T58" fmla="*/ 176 w 411"/>
                  <a:gd name="T59" fmla="*/ 200 h 412"/>
                  <a:gd name="T60" fmla="*/ 83 w 411"/>
                  <a:gd name="T61" fmla="*/ 107 h 412"/>
                  <a:gd name="T62" fmla="*/ 337 w 411"/>
                  <a:gd name="T63" fmla="*/ 332 h 412"/>
                  <a:gd name="T64" fmla="*/ 277 w 411"/>
                  <a:gd name="T65" fmla="*/ 273 h 412"/>
                  <a:gd name="T66" fmla="*/ 337 w 411"/>
                  <a:gd name="T67" fmla="*/ 213 h 412"/>
                  <a:gd name="T68" fmla="*/ 397 w 411"/>
                  <a:gd name="T69" fmla="*/ 273 h 412"/>
                  <a:gd name="T70" fmla="*/ 337 w 411"/>
                  <a:gd name="T71" fmla="*/ 332 h 4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11"/>
                  <a:gd name="T109" fmla="*/ 0 h 412"/>
                  <a:gd name="T110" fmla="*/ 411 w 411"/>
                  <a:gd name="T111" fmla="*/ 412 h 41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11" h="412">
                    <a:moveTo>
                      <a:pt x="337" y="198"/>
                    </a:moveTo>
                    <a:cubicBezTo>
                      <a:pt x="316" y="198"/>
                      <a:pt x="298" y="206"/>
                      <a:pt x="284" y="220"/>
                    </a:cubicBezTo>
                    <a:cubicBezTo>
                      <a:pt x="249" y="185"/>
                      <a:pt x="249" y="185"/>
                      <a:pt x="249" y="185"/>
                    </a:cubicBezTo>
                    <a:cubicBezTo>
                      <a:pt x="270" y="166"/>
                      <a:pt x="283" y="138"/>
                      <a:pt x="283" y="107"/>
                    </a:cubicBezTo>
                    <a:cubicBezTo>
                      <a:pt x="283" y="48"/>
                      <a:pt x="235" y="0"/>
                      <a:pt x="176" y="0"/>
                    </a:cubicBezTo>
                    <a:cubicBezTo>
                      <a:pt x="117" y="0"/>
                      <a:pt x="68" y="48"/>
                      <a:pt x="68" y="107"/>
                    </a:cubicBezTo>
                    <a:cubicBezTo>
                      <a:pt x="68" y="144"/>
                      <a:pt x="88" y="177"/>
                      <a:pt x="116" y="196"/>
                    </a:cubicBezTo>
                    <a:cubicBezTo>
                      <a:pt x="96" y="266"/>
                      <a:pt x="96" y="266"/>
                      <a:pt x="96" y="266"/>
                    </a:cubicBezTo>
                    <a:cubicBezTo>
                      <a:pt x="89" y="264"/>
                      <a:pt x="82" y="263"/>
                      <a:pt x="74" y="263"/>
                    </a:cubicBezTo>
                    <a:cubicBezTo>
                      <a:pt x="33" y="263"/>
                      <a:pt x="0" y="296"/>
                      <a:pt x="0" y="337"/>
                    </a:cubicBezTo>
                    <a:cubicBezTo>
                      <a:pt x="0" y="378"/>
                      <a:pt x="33" y="412"/>
                      <a:pt x="74" y="412"/>
                    </a:cubicBezTo>
                    <a:cubicBezTo>
                      <a:pt x="115" y="412"/>
                      <a:pt x="149" y="378"/>
                      <a:pt x="149" y="337"/>
                    </a:cubicBezTo>
                    <a:cubicBezTo>
                      <a:pt x="149" y="309"/>
                      <a:pt x="133" y="284"/>
                      <a:pt x="110" y="272"/>
                    </a:cubicBezTo>
                    <a:cubicBezTo>
                      <a:pt x="130" y="204"/>
                      <a:pt x="130" y="204"/>
                      <a:pt x="130" y="204"/>
                    </a:cubicBezTo>
                    <a:cubicBezTo>
                      <a:pt x="144" y="210"/>
                      <a:pt x="159" y="214"/>
                      <a:pt x="176" y="214"/>
                    </a:cubicBezTo>
                    <a:cubicBezTo>
                      <a:pt x="199" y="214"/>
                      <a:pt x="220" y="207"/>
                      <a:pt x="238" y="195"/>
                    </a:cubicBezTo>
                    <a:cubicBezTo>
                      <a:pt x="275" y="232"/>
                      <a:pt x="275" y="232"/>
                      <a:pt x="275" y="232"/>
                    </a:cubicBezTo>
                    <a:cubicBezTo>
                      <a:pt x="267" y="243"/>
                      <a:pt x="262" y="257"/>
                      <a:pt x="262" y="273"/>
                    </a:cubicBezTo>
                    <a:cubicBezTo>
                      <a:pt x="262" y="314"/>
                      <a:pt x="296" y="347"/>
                      <a:pt x="337" y="347"/>
                    </a:cubicBezTo>
                    <a:cubicBezTo>
                      <a:pt x="378" y="347"/>
                      <a:pt x="411" y="314"/>
                      <a:pt x="411" y="273"/>
                    </a:cubicBezTo>
                    <a:cubicBezTo>
                      <a:pt x="411" y="231"/>
                      <a:pt x="378" y="198"/>
                      <a:pt x="337" y="198"/>
                    </a:cubicBezTo>
                    <a:close/>
                    <a:moveTo>
                      <a:pt x="134" y="337"/>
                    </a:moveTo>
                    <a:cubicBezTo>
                      <a:pt x="134" y="370"/>
                      <a:pt x="107" y="397"/>
                      <a:pt x="74" y="397"/>
                    </a:cubicBezTo>
                    <a:cubicBezTo>
                      <a:pt x="41" y="397"/>
                      <a:pt x="14" y="370"/>
                      <a:pt x="14" y="337"/>
                    </a:cubicBezTo>
                    <a:cubicBezTo>
                      <a:pt x="14" y="304"/>
                      <a:pt x="41" y="278"/>
                      <a:pt x="74" y="278"/>
                    </a:cubicBezTo>
                    <a:cubicBezTo>
                      <a:pt x="107" y="278"/>
                      <a:pt x="134" y="304"/>
                      <a:pt x="134" y="337"/>
                    </a:cubicBezTo>
                    <a:close/>
                    <a:moveTo>
                      <a:pt x="83" y="107"/>
                    </a:moveTo>
                    <a:cubicBezTo>
                      <a:pt x="83" y="56"/>
                      <a:pt x="125" y="14"/>
                      <a:pt x="176" y="14"/>
                    </a:cubicBezTo>
                    <a:cubicBezTo>
                      <a:pt x="227" y="14"/>
                      <a:pt x="268" y="56"/>
                      <a:pt x="268" y="107"/>
                    </a:cubicBezTo>
                    <a:cubicBezTo>
                      <a:pt x="268" y="158"/>
                      <a:pt x="227" y="200"/>
                      <a:pt x="176" y="200"/>
                    </a:cubicBezTo>
                    <a:cubicBezTo>
                      <a:pt x="125" y="200"/>
                      <a:pt x="83" y="158"/>
                      <a:pt x="83" y="107"/>
                    </a:cubicBezTo>
                    <a:close/>
                    <a:moveTo>
                      <a:pt x="337" y="332"/>
                    </a:moveTo>
                    <a:cubicBezTo>
                      <a:pt x="304" y="332"/>
                      <a:pt x="277" y="306"/>
                      <a:pt x="277" y="273"/>
                    </a:cubicBezTo>
                    <a:cubicBezTo>
                      <a:pt x="277" y="240"/>
                      <a:pt x="304" y="213"/>
                      <a:pt x="337" y="213"/>
                    </a:cubicBezTo>
                    <a:cubicBezTo>
                      <a:pt x="370" y="213"/>
                      <a:pt x="397" y="240"/>
                      <a:pt x="397" y="273"/>
                    </a:cubicBezTo>
                    <a:cubicBezTo>
                      <a:pt x="397" y="306"/>
                      <a:pt x="370" y="332"/>
                      <a:pt x="337" y="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68571" tIns="34286" rIns="68571" bIns="34286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8202" name="文本框 34">
              <a:extLst>
                <a:ext uri="{FF2B5EF4-FFF2-40B4-BE49-F238E27FC236}">
                  <a16:creationId xmlns="" xmlns:a16="http://schemas.microsoft.com/office/drawing/2014/main" id="{3B24CD9E-6828-4FD7-9C2B-CECE5B3CB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32" y="148686"/>
              <a:ext cx="1620618" cy="52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Impact" panose="020B0806030902050204" pitchFamily="34" charset="0"/>
                </a:rPr>
                <a:t>校园概况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Impact" panose="020B0806030902050204" pitchFamily="34" charset="0"/>
              </a:endParaRPr>
            </a:p>
          </p:txBody>
        </p:sp>
      </p:grpSp>
      <p:grpSp>
        <p:nvGrpSpPr>
          <p:cNvPr id="8203" name="组合 2">
            <a:extLst>
              <a:ext uri="{FF2B5EF4-FFF2-40B4-BE49-F238E27FC236}">
                <a16:creationId xmlns="" xmlns:a16="http://schemas.microsoft.com/office/drawing/2014/main" id="{40B7B85C-7287-43EA-9A3F-89567ACEFFDA}"/>
              </a:ext>
            </a:extLst>
          </p:cNvPr>
          <p:cNvGrpSpPr>
            <a:grpSpLocks/>
          </p:cNvGrpSpPr>
          <p:nvPr/>
        </p:nvGrpSpPr>
        <p:grpSpPr bwMode="auto">
          <a:xfrm>
            <a:off x="6592888" y="1806575"/>
            <a:ext cx="2712678" cy="835025"/>
            <a:chOff x="0" y="0"/>
            <a:chExt cx="2712549" cy="834818"/>
          </a:xfrm>
        </p:grpSpPr>
        <p:grpSp>
          <p:nvGrpSpPr>
            <p:cNvPr id="8204" name="组合 30">
              <a:extLst>
                <a:ext uri="{FF2B5EF4-FFF2-40B4-BE49-F238E27FC236}">
                  <a16:creationId xmlns="" xmlns:a16="http://schemas.microsoft.com/office/drawing/2014/main" id="{8E78041B-40F8-4D48-B036-CB2F950E73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37897" cy="834818"/>
              <a:chOff x="0" y="0"/>
              <a:chExt cx="937897" cy="834818"/>
            </a:xfrm>
          </p:grpSpPr>
          <p:sp>
            <p:nvSpPr>
              <p:cNvPr id="8205" name="等腰三角形 31">
                <a:extLst>
                  <a:ext uri="{FF2B5EF4-FFF2-40B4-BE49-F238E27FC236}">
                    <a16:creationId xmlns="" xmlns:a16="http://schemas.microsoft.com/office/drawing/2014/main" id="{CFD13FC7-9095-49B7-B239-94910B480B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0" y="101357"/>
                <a:ext cx="850814" cy="733461"/>
              </a:xfrm>
              <a:prstGeom prst="triangle">
                <a:avLst>
                  <a:gd name="adj" fmla="val 50000"/>
                </a:avLst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6" name="等腰三角形 32">
                <a:extLst>
                  <a:ext uri="{FF2B5EF4-FFF2-40B4-BE49-F238E27FC236}">
                    <a16:creationId xmlns="" xmlns:a16="http://schemas.microsoft.com/office/drawing/2014/main" id="{32FADCE7-B356-47BC-9EB2-272662DF35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083" y="0"/>
                <a:ext cx="850814" cy="733461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12CC61"/>
                </a:solidFill>
                <a:prstDash val="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7" name="Freeform 84">
                <a:extLst>
                  <a:ext uri="{FF2B5EF4-FFF2-40B4-BE49-F238E27FC236}">
                    <a16:creationId xmlns="" xmlns:a16="http://schemas.microsoft.com/office/drawing/2014/main" id="{CB53B019-D921-4812-A182-48B28BDCDFF0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260751" y="420842"/>
                <a:ext cx="349130" cy="345277"/>
              </a:xfrm>
              <a:custGeom>
                <a:avLst/>
                <a:gdLst>
                  <a:gd name="T0" fmla="*/ 314 w 314"/>
                  <a:gd name="T1" fmla="*/ 301 h 311"/>
                  <a:gd name="T2" fmla="*/ 189 w 314"/>
                  <a:gd name="T3" fmla="*/ 176 h 311"/>
                  <a:gd name="T4" fmla="*/ 214 w 314"/>
                  <a:gd name="T5" fmla="*/ 107 h 311"/>
                  <a:gd name="T6" fmla="*/ 107 w 314"/>
                  <a:gd name="T7" fmla="*/ 0 h 311"/>
                  <a:gd name="T8" fmla="*/ 0 w 314"/>
                  <a:gd name="T9" fmla="*/ 107 h 311"/>
                  <a:gd name="T10" fmla="*/ 107 w 314"/>
                  <a:gd name="T11" fmla="*/ 215 h 311"/>
                  <a:gd name="T12" fmla="*/ 179 w 314"/>
                  <a:gd name="T13" fmla="*/ 186 h 311"/>
                  <a:gd name="T14" fmla="*/ 304 w 314"/>
                  <a:gd name="T15" fmla="*/ 311 h 311"/>
                  <a:gd name="T16" fmla="*/ 314 w 314"/>
                  <a:gd name="T17" fmla="*/ 301 h 311"/>
                  <a:gd name="T18" fmla="*/ 107 w 314"/>
                  <a:gd name="T19" fmla="*/ 200 h 311"/>
                  <a:gd name="T20" fmla="*/ 14 w 314"/>
                  <a:gd name="T21" fmla="*/ 107 h 311"/>
                  <a:gd name="T22" fmla="*/ 107 w 314"/>
                  <a:gd name="T23" fmla="*/ 15 h 311"/>
                  <a:gd name="T24" fmla="*/ 199 w 314"/>
                  <a:gd name="T25" fmla="*/ 107 h 311"/>
                  <a:gd name="T26" fmla="*/ 107 w 314"/>
                  <a:gd name="T27" fmla="*/ 200 h 3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14"/>
                  <a:gd name="T43" fmla="*/ 0 h 311"/>
                  <a:gd name="T44" fmla="*/ 314 w 314"/>
                  <a:gd name="T45" fmla="*/ 311 h 3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14" h="311">
                    <a:moveTo>
                      <a:pt x="314" y="301"/>
                    </a:moveTo>
                    <a:cubicBezTo>
                      <a:pt x="189" y="176"/>
                      <a:pt x="189" y="176"/>
                      <a:pt x="189" y="176"/>
                    </a:cubicBezTo>
                    <a:cubicBezTo>
                      <a:pt x="205" y="157"/>
                      <a:pt x="214" y="133"/>
                      <a:pt x="214" y="107"/>
                    </a:cubicBezTo>
                    <a:cubicBezTo>
                      <a:pt x="214" y="48"/>
                      <a:pt x="166" y="0"/>
                      <a:pt x="107" y="0"/>
                    </a:cubicBezTo>
                    <a:cubicBezTo>
                      <a:pt x="48" y="0"/>
                      <a:pt x="0" y="48"/>
                      <a:pt x="0" y="107"/>
                    </a:cubicBezTo>
                    <a:cubicBezTo>
                      <a:pt x="0" y="167"/>
                      <a:pt x="48" y="215"/>
                      <a:pt x="107" y="215"/>
                    </a:cubicBezTo>
                    <a:cubicBezTo>
                      <a:pt x="135" y="215"/>
                      <a:pt x="160" y="204"/>
                      <a:pt x="179" y="186"/>
                    </a:cubicBezTo>
                    <a:cubicBezTo>
                      <a:pt x="304" y="311"/>
                      <a:pt x="304" y="311"/>
                      <a:pt x="304" y="311"/>
                    </a:cubicBezTo>
                    <a:lnTo>
                      <a:pt x="314" y="301"/>
                    </a:lnTo>
                    <a:close/>
                    <a:moveTo>
                      <a:pt x="107" y="200"/>
                    </a:moveTo>
                    <a:cubicBezTo>
                      <a:pt x="56" y="200"/>
                      <a:pt x="14" y="158"/>
                      <a:pt x="14" y="107"/>
                    </a:cubicBezTo>
                    <a:cubicBezTo>
                      <a:pt x="14" y="57"/>
                      <a:pt x="56" y="15"/>
                      <a:pt x="107" y="15"/>
                    </a:cubicBezTo>
                    <a:cubicBezTo>
                      <a:pt x="158" y="15"/>
                      <a:pt x="199" y="57"/>
                      <a:pt x="199" y="107"/>
                    </a:cubicBezTo>
                    <a:cubicBezTo>
                      <a:pt x="199" y="158"/>
                      <a:pt x="158" y="200"/>
                      <a:pt x="107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68571" tIns="34286" rIns="68571" bIns="34286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8208" name="文本框 35">
              <a:extLst>
                <a:ext uri="{FF2B5EF4-FFF2-40B4-BE49-F238E27FC236}">
                  <a16:creationId xmlns="" xmlns:a16="http://schemas.microsoft.com/office/drawing/2014/main" id="{75793D68-3A26-4363-8DC9-4F3B6D707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669" y="162959"/>
              <a:ext cx="1620880" cy="523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Impact" panose="020B0806030902050204" pitchFamily="34" charset="0"/>
                </a:rPr>
                <a:t>校园生活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Impact" panose="020B0806030902050204" pitchFamily="34" charset="0"/>
              </a:endParaRPr>
            </a:p>
          </p:txBody>
        </p:sp>
      </p:grpSp>
      <p:grpSp>
        <p:nvGrpSpPr>
          <p:cNvPr id="8209" name="组合 4">
            <a:extLst>
              <a:ext uri="{FF2B5EF4-FFF2-40B4-BE49-F238E27FC236}">
                <a16:creationId xmlns="" xmlns:a16="http://schemas.microsoft.com/office/drawing/2014/main" id="{813C7D5D-9E96-4576-9C59-46680D6897C6}"/>
              </a:ext>
            </a:extLst>
          </p:cNvPr>
          <p:cNvGrpSpPr>
            <a:grpSpLocks/>
          </p:cNvGrpSpPr>
          <p:nvPr/>
        </p:nvGrpSpPr>
        <p:grpSpPr bwMode="auto">
          <a:xfrm>
            <a:off x="2117725" y="3998913"/>
            <a:ext cx="2487790" cy="820737"/>
            <a:chOff x="0" y="0"/>
            <a:chExt cx="2487603" cy="820545"/>
          </a:xfrm>
        </p:grpSpPr>
        <p:grpSp>
          <p:nvGrpSpPr>
            <p:cNvPr id="8210" name="组合 40">
              <a:extLst>
                <a:ext uri="{FF2B5EF4-FFF2-40B4-BE49-F238E27FC236}">
                  <a16:creationId xmlns="" xmlns:a16="http://schemas.microsoft.com/office/drawing/2014/main" id="{0B077BEA-5A6D-490F-8513-248A699DCF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20544" cy="820545"/>
              <a:chOff x="0" y="0"/>
              <a:chExt cx="820544" cy="820545"/>
            </a:xfrm>
          </p:grpSpPr>
          <p:sp>
            <p:nvSpPr>
              <p:cNvPr id="8211" name="椭圆 41">
                <a:extLst>
                  <a:ext uri="{FF2B5EF4-FFF2-40B4-BE49-F238E27FC236}">
                    <a16:creationId xmlns="" xmlns:a16="http://schemas.microsoft.com/office/drawing/2014/main" id="{F5305DC7-BB18-432B-A2DB-33C3886AA7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0" y="87084"/>
                <a:ext cx="733460" cy="733461"/>
              </a:xfrm>
              <a:prstGeom prst="ellipse">
                <a:avLst/>
              </a:prstGeom>
              <a:solidFill>
                <a:srgbClr val="FF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12" name="椭圆 42">
                <a:extLst>
                  <a:ext uri="{FF2B5EF4-FFF2-40B4-BE49-F238E27FC236}">
                    <a16:creationId xmlns="" xmlns:a16="http://schemas.microsoft.com/office/drawing/2014/main" id="{7FD3A70E-E3C4-4043-B99D-C0961785FE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084" y="0"/>
                <a:ext cx="733460" cy="733461"/>
              </a:xfrm>
              <a:prstGeom prst="ellipse">
                <a:avLst/>
              </a:prstGeom>
              <a:noFill/>
              <a:ln w="12700" cap="flat" cmpd="sng">
                <a:solidFill>
                  <a:schemeClr val="accent2"/>
                </a:solidFill>
                <a:prstDash val="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13" name="Freeform 77">
                <a:extLst>
                  <a:ext uri="{FF2B5EF4-FFF2-40B4-BE49-F238E27FC236}">
                    <a16:creationId xmlns="" xmlns:a16="http://schemas.microsoft.com/office/drawing/2014/main" id="{73A060B3-4A51-495C-A42B-650C835724D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86728" y="253429"/>
                <a:ext cx="552494" cy="378997"/>
              </a:xfrm>
              <a:custGeom>
                <a:avLst/>
                <a:gdLst>
                  <a:gd name="T0" fmla="*/ 340 w 413"/>
                  <a:gd name="T1" fmla="*/ 283 h 283"/>
                  <a:gd name="T2" fmla="*/ 73 w 413"/>
                  <a:gd name="T3" fmla="*/ 283 h 283"/>
                  <a:gd name="T4" fmla="*/ 72 w 413"/>
                  <a:gd name="T5" fmla="*/ 283 h 283"/>
                  <a:gd name="T6" fmla="*/ 0 w 413"/>
                  <a:gd name="T7" fmla="*/ 209 h 283"/>
                  <a:gd name="T8" fmla="*/ 70 w 413"/>
                  <a:gd name="T9" fmla="*/ 135 h 283"/>
                  <a:gd name="T10" fmla="*/ 66 w 413"/>
                  <a:gd name="T11" fmla="*/ 107 h 283"/>
                  <a:gd name="T12" fmla="*/ 173 w 413"/>
                  <a:gd name="T13" fmla="*/ 0 h 283"/>
                  <a:gd name="T14" fmla="*/ 273 w 413"/>
                  <a:gd name="T15" fmla="*/ 69 h 283"/>
                  <a:gd name="T16" fmla="*/ 273 w 413"/>
                  <a:gd name="T17" fmla="*/ 69 h 283"/>
                  <a:gd name="T18" fmla="*/ 346 w 413"/>
                  <a:gd name="T19" fmla="*/ 135 h 283"/>
                  <a:gd name="T20" fmla="*/ 413 w 413"/>
                  <a:gd name="T21" fmla="*/ 209 h 283"/>
                  <a:gd name="T22" fmla="*/ 341 w 413"/>
                  <a:gd name="T23" fmla="*/ 283 h 283"/>
                  <a:gd name="T24" fmla="*/ 340 w 413"/>
                  <a:gd name="T25" fmla="*/ 283 h 283"/>
                  <a:gd name="T26" fmla="*/ 73 w 413"/>
                  <a:gd name="T27" fmla="*/ 268 h 283"/>
                  <a:gd name="T28" fmla="*/ 339 w 413"/>
                  <a:gd name="T29" fmla="*/ 268 h 283"/>
                  <a:gd name="T30" fmla="*/ 340 w 413"/>
                  <a:gd name="T31" fmla="*/ 268 h 283"/>
                  <a:gd name="T32" fmla="*/ 398 w 413"/>
                  <a:gd name="T33" fmla="*/ 209 h 283"/>
                  <a:gd name="T34" fmla="*/ 339 w 413"/>
                  <a:gd name="T35" fmla="*/ 150 h 283"/>
                  <a:gd name="T36" fmla="*/ 332 w 413"/>
                  <a:gd name="T37" fmla="*/ 142 h 283"/>
                  <a:gd name="T38" fmla="*/ 273 w 413"/>
                  <a:gd name="T39" fmla="*/ 83 h 283"/>
                  <a:gd name="T40" fmla="*/ 268 w 413"/>
                  <a:gd name="T41" fmla="*/ 84 h 283"/>
                  <a:gd name="T42" fmla="*/ 261 w 413"/>
                  <a:gd name="T43" fmla="*/ 79 h 283"/>
                  <a:gd name="T44" fmla="*/ 173 w 413"/>
                  <a:gd name="T45" fmla="*/ 15 h 283"/>
                  <a:gd name="T46" fmla="*/ 81 w 413"/>
                  <a:gd name="T47" fmla="*/ 107 h 283"/>
                  <a:gd name="T48" fmla="*/ 87 w 413"/>
                  <a:gd name="T49" fmla="*/ 140 h 283"/>
                  <a:gd name="T50" fmla="*/ 86 w 413"/>
                  <a:gd name="T51" fmla="*/ 147 h 283"/>
                  <a:gd name="T52" fmla="*/ 79 w 413"/>
                  <a:gd name="T53" fmla="*/ 150 h 283"/>
                  <a:gd name="T54" fmla="*/ 73 w 413"/>
                  <a:gd name="T55" fmla="*/ 150 h 283"/>
                  <a:gd name="T56" fmla="*/ 14 w 413"/>
                  <a:gd name="T57" fmla="*/ 209 h 283"/>
                  <a:gd name="T58" fmla="*/ 73 w 413"/>
                  <a:gd name="T59" fmla="*/ 268 h 283"/>
                  <a:gd name="T60" fmla="*/ 73 w 413"/>
                  <a:gd name="T61" fmla="*/ 268 h 28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13"/>
                  <a:gd name="T94" fmla="*/ 0 h 283"/>
                  <a:gd name="T95" fmla="*/ 413 w 413"/>
                  <a:gd name="T96" fmla="*/ 283 h 28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13" h="283">
                    <a:moveTo>
                      <a:pt x="340" y="283"/>
                    </a:moveTo>
                    <a:cubicBezTo>
                      <a:pt x="73" y="283"/>
                      <a:pt x="73" y="283"/>
                      <a:pt x="73" y="283"/>
                    </a:cubicBezTo>
                    <a:cubicBezTo>
                      <a:pt x="73" y="283"/>
                      <a:pt x="72" y="283"/>
                      <a:pt x="72" y="283"/>
                    </a:cubicBezTo>
                    <a:cubicBezTo>
                      <a:pt x="32" y="282"/>
                      <a:pt x="0" y="249"/>
                      <a:pt x="0" y="209"/>
                    </a:cubicBezTo>
                    <a:cubicBezTo>
                      <a:pt x="0" y="169"/>
                      <a:pt x="31" y="137"/>
                      <a:pt x="70" y="135"/>
                    </a:cubicBezTo>
                    <a:cubicBezTo>
                      <a:pt x="67" y="126"/>
                      <a:pt x="66" y="117"/>
                      <a:pt x="66" y="107"/>
                    </a:cubicBezTo>
                    <a:cubicBezTo>
                      <a:pt x="66" y="48"/>
                      <a:pt x="114" y="0"/>
                      <a:pt x="173" y="0"/>
                    </a:cubicBezTo>
                    <a:cubicBezTo>
                      <a:pt x="217" y="0"/>
                      <a:pt x="257" y="27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311" y="69"/>
                      <a:pt x="343" y="98"/>
                      <a:pt x="346" y="135"/>
                    </a:cubicBezTo>
                    <a:cubicBezTo>
                      <a:pt x="384" y="139"/>
                      <a:pt x="413" y="171"/>
                      <a:pt x="413" y="209"/>
                    </a:cubicBezTo>
                    <a:cubicBezTo>
                      <a:pt x="413" y="249"/>
                      <a:pt x="381" y="282"/>
                      <a:pt x="341" y="283"/>
                    </a:cubicBezTo>
                    <a:cubicBezTo>
                      <a:pt x="340" y="283"/>
                      <a:pt x="340" y="283"/>
                      <a:pt x="340" y="283"/>
                    </a:cubicBezTo>
                    <a:close/>
                    <a:moveTo>
                      <a:pt x="73" y="268"/>
                    </a:moveTo>
                    <a:cubicBezTo>
                      <a:pt x="339" y="268"/>
                      <a:pt x="339" y="268"/>
                      <a:pt x="339" y="268"/>
                    </a:cubicBezTo>
                    <a:cubicBezTo>
                      <a:pt x="339" y="268"/>
                      <a:pt x="340" y="268"/>
                      <a:pt x="340" y="268"/>
                    </a:cubicBezTo>
                    <a:cubicBezTo>
                      <a:pt x="372" y="268"/>
                      <a:pt x="398" y="241"/>
                      <a:pt x="398" y="209"/>
                    </a:cubicBezTo>
                    <a:cubicBezTo>
                      <a:pt x="398" y="176"/>
                      <a:pt x="372" y="150"/>
                      <a:pt x="339" y="150"/>
                    </a:cubicBezTo>
                    <a:cubicBezTo>
                      <a:pt x="335" y="150"/>
                      <a:pt x="332" y="146"/>
                      <a:pt x="332" y="142"/>
                    </a:cubicBezTo>
                    <a:cubicBezTo>
                      <a:pt x="332" y="110"/>
                      <a:pt x="305" y="83"/>
                      <a:pt x="273" y="83"/>
                    </a:cubicBezTo>
                    <a:cubicBezTo>
                      <a:pt x="271" y="83"/>
                      <a:pt x="270" y="83"/>
                      <a:pt x="268" y="84"/>
                    </a:cubicBezTo>
                    <a:cubicBezTo>
                      <a:pt x="265" y="84"/>
                      <a:pt x="262" y="82"/>
                      <a:pt x="261" y="79"/>
                    </a:cubicBezTo>
                    <a:cubicBezTo>
                      <a:pt x="248" y="40"/>
                      <a:pt x="213" y="15"/>
                      <a:pt x="173" y="15"/>
                    </a:cubicBezTo>
                    <a:cubicBezTo>
                      <a:pt x="122" y="15"/>
                      <a:pt x="81" y="56"/>
                      <a:pt x="81" y="107"/>
                    </a:cubicBezTo>
                    <a:cubicBezTo>
                      <a:pt x="81" y="118"/>
                      <a:pt x="83" y="129"/>
                      <a:pt x="87" y="140"/>
                    </a:cubicBezTo>
                    <a:cubicBezTo>
                      <a:pt x="88" y="142"/>
                      <a:pt x="87" y="145"/>
                      <a:pt x="86" y="147"/>
                    </a:cubicBezTo>
                    <a:cubicBezTo>
                      <a:pt x="84" y="149"/>
                      <a:pt x="82" y="150"/>
                      <a:pt x="79" y="150"/>
                    </a:cubicBezTo>
                    <a:cubicBezTo>
                      <a:pt x="77" y="150"/>
                      <a:pt x="75" y="150"/>
                      <a:pt x="73" y="150"/>
                    </a:cubicBezTo>
                    <a:cubicBezTo>
                      <a:pt x="41" y="150"/>
                      <a:pt x="14" y="176"/>
                      <a:pt x="14" y="209"/>
                    </a:cubicBezTo>
                    <a:cubicBezTo>
                      <a:pt x="14" y="241"/>
                      <a:pt x="41" y="268"/>
                      <a:pt x="73" y="268"/>
                    </a:cubicBezTo>
                    <a:cubicBezTo>
                      <a:pt x="73" y="268"/>
                      <a:pt x="73" y="268"/>
                      <a:pt x="73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68571" tIns="34286" rIns="68571" bIns="34286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8214" name="文本框 44">
              <a:extLst>
                <a:ext uri="{FF2B5EF4-FFF2-40B4-BE49-F238E27FC236}">
                  <a16:creationId xmlns="" xmlns:a16="http://schemas.microsoft.com/office/drawing/2014/main" id="{B525C030-BB9F-496E-9310-34EAA4A12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653" y="156187"/>
              <a:ext cx="1684950" cy="52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Impact" panose="020B0806030902050204" pitchFamily="34" charset="0"/>
                </a:rPr>
                <a:t> 校园社交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004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75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4" descr="https://unsplash.imgix.net/photo-1416339442236-8ceb164046f8?q=75&amp;fm=jpg&amp;s=8eb83df8a744544977722717b1ea4d09">
            <a:extLst>
              <a:ext uri="{FF2B5EF4-FFF2-40B4-BE49-F238E27FC236}">
                <a16:creationId xmlns="" xmlns:a16="http://schemas.microsoft.com/office/drawing/2014/main" id="{22619B89-92F0-493B-8B9E-04BDC2EFC7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912813"/>
            <a:ext cx="5267325" cy="5945187"/>
          </a:xfrm>
          <a:custGeom>
            <a:avLst/>
            <a:gdLst>
              <a:gd name="T0" fmla="*/ 5267904 w 5267904"/>
              <a:gd name="T1" fmla="*/ 0 h 5944637"/>
              <a:gd name="T2" fmla="*/ 5267904 w 5267904"/>
              <a:gd name="T3" fmla="*/ 5944637 h 5944637"/>
              <a:gd name="T4" fmla="*/ 0 w 5267904"/>
              <a:gd name="T5" fmla="*/ 5944637 h 5944637"/>
              <a:gd name="T6" fmla="*/ 0 w 5267904"/>
              <a:gd name="T7" fmla="*/ 0 h 5944637"/>
              <a:gd name="T8" fmla="*/ 5267904 w 5267904"/>
              <a:gd name="T9" fmla="*/ 5944637 h 5944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5267904" h="5944637">
                <a:moveTo>
                  <a:pt x="5267904" y="0"/>
                </a:moveTo>
                <a:lnTo>
                  <a:pt x="5267904" y="5944637"/>
                </a:lnTo>
                <a:lnTo>
                  <a:pt x="0" y="594463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219" name="直角三角形 36">
            <a:extLst>
              <a:ext uri="{FF2B5EF4-FFF2-40B4-BE49-F238E27FC236}">
                <a16:creationId xmlns="" xmlns:a16="http://schemas.microsoft.com/office/drawing/2014/main" id="{6D314216-B2BC-4CCD-ABF2-DA6D7D647D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24675" y="912813"/>
            <a:ext cx="5267325" cy="5945187"/>
          </a:xfrm>
          <a:prstGeom prst="rtTriangle">
            <a:avLst/>
          </a:prstGeom>
          <a:solidFill>
            <a:srgbClr val="930011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文本框 16">
            <a:extLst>
              <a:ext uri="{FF2B5EF4-FFF2-40B4-BE49-F238E27FC236}">
                <a16:creationId xmlns="" xmlns:a16="http://schemas.microsoft.com/office/drawing/2014/main" id="{D1E91F47-A6C4-4BDA-B141-94E72CAA27C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435350" y="2336799"/>
            <a:ext cx="8321676" cy="21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3600" b="0" i="0" u="none" strike="noStrike" kern="1200" cap="none" spc="0" normalizeH="0" baseline="0" noProof="0">
                <a:ln>
                  <a:noFill/>
                </a:ln>
                <a:solidFill>
                  <a:srgbClr val="3D4355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t>PART ONE</a:t>
            </a:r>
            <a:endParaRPr kumimoji="0" lang="zh-CN" altLang="en-US" sz="13600" b="0" i="0" u="none" strike="noStrike" kern="1200" cap="none" spc="0" normalizeH="0" baseline="0" noProof="0">
              <a:ln>
                <a:noFill/>
              </a:ln>
              <a:solidFill>
                <a:srgbClr val="3D4355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9221" name="矩形 17">
            <a:extLst>
              <a:ext uri="{FF2B5EF4-FFF2-40B4-BE49-F238E27FC236}">
                <a16:creationId xmlns="" xmlns:a16="http://schemas.microsoft.com/office/drawing/2014/main" id="{34794F19-B688-4EDE-966B-00BDDE493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981200"/>
            <a:ext cx="4800600" cy="890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2" name="矩形 18">
            <a:extLst>
              <a:ext uri="{FF2B5EF4-FFF2-40B4-BE49-F238E27FC236}">
                <a16:creationId xmlns="" xmlns:a16="http://schemas.microsoft.com/office/drawing/2014/main" id="{6D8A5176-AFA6-44E4-9640-F9B702CD2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095625"/>
            <a:ext cx="3013075" cy="233363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BBC3D2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在校生人数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3" name="文本框 19">
            <a:extLst>
              <a:ext uri="{FF2B5EF4-FFF2-40B4-BE49-F238E27FC236}">
                <a16:creationId xmlns="" xmlns:a16="http://schemas.microsoft.com/office/drawing/2014/main" id="{BD5BA6A7-1195-4C3A-9A0A-CFFA094D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2041525"/>
            <a:ext cx="327313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 dirty="0">
                <a:solidFill>
                  <a:srgbClr val="1B1E2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校园概况</a:t>
            </a:r>
            <a:endParaRPr lang="en-US" altLang="zh-CN" sz="4400" b="1" dirty="0">
              <a:solidFill>
                <a:srgbClr val="1B1E26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B1E2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9224" name="矩形 20">
            <a:extLst>
              <a:ext uri="{FF2B5EF4-FFF2-40B4-BE49-F238E27FC236}">
                <a16:creationId xmlns="" xmlns:a16="http://schemas.microsoft.com/office/drawing/2014/main" id="{5049A6A0-015A-4DD6-ADAC-6BDE30DA5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463925"/>
            <a:ext cx="2349500" cy="233362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BBC3D2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院系分布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5" name="矩形 21">
            <a:extLst>
              <a:ext uri="{FF2B5EF4-FFF2-40B4-BE49-F238E27FC236}">
                <a16:creationId xmlns="" xmlns:a16="http://schemas.microsoft.com/office/drawing/2014/main" id="{E91AEEF8-4CA4-458D-93AB-0BB8DC6EB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833813"/>
            <a:ext cx="1909764" cy="233362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BC3D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男女比例</a:t>
            </a:r>
          </a:p>
        </p:txBody>
      </p:sp>
      <p:sp>
        <p:nvSpPr>
          <p:cNvPr id="10" name="矩形 21">
            <a:extLst>
              <a:ext uri="{FF2B5EF4-FFF2-40B4-BE49-F238E27FC236}">
                <a16:creationId xmlns="" xmlns:a16="http://schemas.microsoft.com/office/drawing/2014/main" id="{18ACE6B9-5169-4723-ABD5-2A36C848D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4203701"/>
            <a:ext cx="1406525" cy="233362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BBC3D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生源地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73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bldLvl="0" animBg="1" autoUpdateAnimBg="0"/>
      <p:bldP spid="9222" grpId="0" bldLvl="0" animBg="1" autoUpdateAnimBg="0"/>
      <p:bldP spid="9223" grpId="0" bldLvl="0" autoUpdateAnimBg="0"/>
      <p:bldP spid="9224" grpId="0" bldLvl="0" animBg="1" autoUpdateAnimBg="0"/>
      <p:bldP spid="9225" grpId="0" bldLvl="0" animBg="1" autoUpdateAnimBg="0"/>
      <p:bldP spid="10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5">
            <a:extLst>
              <a:ext uri="{FF2B5EF4-FFF2-40B4-BE49-F238E27FC236}">
                <a16:creationId xmlns="" xmlns:a16="http://schemas.microsoft.com/office/drawing/2014/main" id="{8CBB75EC-AECE-49B6-8EB6-21F50F4B23FC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2356267" cy="707886"/>
            <a:chOff x="0" y="0"/>
            <a:chExt cx="2356482" cy="708584"/>
          </a:xfrm>
        </p:grpSpPr>
        <p:sp>
          <p:nvSpPr>
            <p:cNvPr id="11267" name="文本框 3">
              <a:extLst>
                <a:ext uri="{FF2B5EF4-FFF2-40B4-BE49-F238E27FC236}">
                  <a16:creationId xmlns="" xmlns:a16="http://schemas.microsoft.com/office/drawing/2014/main" id="{558A1655-B46A-4732-A02B-A83088345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2236714" cy="708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0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Gisha" panose="020B0604020202020204" pitchFamily="34" charset="-79"/>
                </a:rPr>
                <a:t>校园概况</a:t>
              </a:r>
            </a:p>
          </p:txBody>
        </p:sp>
        <p:sp>
          <p:nvSpPr>
            <p:cNvPr id="11268" name="矩形 4">
              <a:extLst>
                <a:ext uri="{FF2B5EF4-FFF2-40B4-BE49-F238E27FC236}">
                  <a16:creationId xmlns="" xmlns:a16="http://schemas.microsoft.com/office/drawing/2014/main" id="{F4D66808-DC22-4CC0-B9F1-0657CC3C6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69" name="组合 1">
            <a:extLst>
              <a:ext uri="{FF2B5EF4-FFF2-40B4-BE49-F238E27FC236}">
                <a16:creationId xmlns="" xmlns:a16="http://schemas.microsoft.com/office/drawing/2014/main" id="{B12439A2-AFE8-420F-A1CE-1390AAF747D8}"/>
              </a:ext>
            </a:extLst>
          </p:cNvPr>
          <p:cNvGrpSpPr>
            <a:grpSpLocks/>
          </p:cNvGrpSpPr>
          <p:nvPr/>
        </p:nvGrpSpPr>
        <p:grpSpPr bwMode="auto">
          <a:xfrm>
            <a:off x="338157" y="3836659"/>
            <a:ext cx="3133881" cy="2094454"/>
            <a:chOff x="0" y="1864423"/>
            <a:chExt cx="2497857" cy="1769046"/>
          </a:xfrm>
        </p:grpSpPr>
        <p:grpSp>
          <p:nvGrpSpPr>
            <p:cNvPr id="11272" name="组合 27">
              <a:extLst>
                <a:ext uri="{FF2B5EF4-FFF2-40B4-BE49-F238E27FC236}">
                  <a16:creationId xmlns="" xmlns:a16="http://schemas.microsoft.com/office/drawing/2014/main" id="{C09A2A31-3180-4854-A776-A5318B933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7" y="1864423"/>
              <a:ext cx="2477740" cy="702526"/>
              <a:chOff x="0" y="0"/>
              <a:chExt cx="2477740" cy="702526"/>
            </a:xfrm>
          </p:grpSpPr>
          <p:sp>
            <p:nvSpPr>
              <p:cNvPr id="11273" name="矩形 6">
                <a:extLst>
                  <a:ext uri="{FF2B5EF4-FFF2-40B4-BE49-F238E27FC236}">
                    <a16:creationId xmlns="" xmlns:a16="http://schemas.microsoft.com/office/drawing/2014/main" id="{A2D15BD9-CB36-46EB-A5B3-0EFADBB5E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78419"/>
                <a:ext cx="2477740" cy="5241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74" name="等腰三角形 7">
                <a:extLst>
                  <a:ext uri="{FF2B5EF4-FFF2-40B4-BE49-F238E27FC236}">
                    <a16:creationId xmlns="" xmlns:a16="http://schemas.microsoft.com/office/drawing/2014/main" id="{84C3C4D7-22B0-4CC4-A318-CCD4FCBE8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69" y="0"/>
                <a:ext cx="323385" cy="26212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275" name="矩形 26">
              <a:extLst>
                <a:ext uri="{FF2B5EF4-FFF2-40B4-BE49-F238E27FC236}">
                  <a16:creationId xmlns="" xmlns:a16="http://schemas.microsoft.com/office/drawing/2014/main" id="{41105721-990A-43AC-AD1F-BA9337AF7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60033"/>
              <a:ext cx="2497857" cy="97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E3ECEC"/>
                  </a:solidFill>
                  <a:latin typeface="+mn-ea"/>
                  <a:sym typeface="Arial" panose="020B0604020202020204" pitchFamily="34" charset="0"/>
                </a:rPr>
                <a:t>根据数据，近四年，北师入学人数陡增并趋于平稳，北邮、农大入学人数平稳增多或基本持平。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76" name="矩形 8">
              <a:extLst>
                <a:ext uri="{FF2B5EF4-FFF2-40B4-BE49-F238E27FC236}">
                  <a16:creationId xmlns="" xmlns:a16="http://schemas.microsoft.com/office/drawing/2014/main" id="{1CC3C35B-D129-4F2D-A2C0-27935CC9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95" y="2135926"/>
              <a:ext cx="2355005" cy="31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E3ECEC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近四年，三校入学人数统计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11277" name="组合 2">
            <a:extLst>
              <a:ext uri="{FF2B5EF4-FFF2-40B4-BE49-F238E27FC236}">
                <a16:creationId xmlns="" xmlns:a16="http://schemas.microsoft.com/office/drawing/2014/main" id="{27D1AB38-359C-4AB4-9E26-9BAA5352FB2C}"/>
              </a:ext>
            </a:extLst>
          </p:cNvPr>
          <p:cNvGrpSpPr>
            <a:grpSpLocks/>
          </p:cNvGrpSpPr>
          <p:nvPr/>
        </p:nvGrpSpPr>
        <p:grpSpPr bwMode="auto">
          <a:xfrm>
            <a:off x="4442927" y="3859804"/>
            <a:ext cx="3705706" cy="2690966"/>
            <a:chOff x="-1" y="1864423"/>
            <a:chExt cx="3011536" cy="2691517"/>
          </a:xfrm>
        </p:grpSpPr>
        <p:grpSp>
          <p:nvGrpSpPr>
            <p:cNvPr id="11280" name="组合 28">
              <a:extLst>
                <a:ext uri="{FF2B5EF4-FFF2-40B4-BE49-F238E27FC236}">
                  <a16:creationId xmlns="" xmlns:a16="http://schemas.microsoft.com/office/drawing/2014/main" id="{2389516A-4C0D-4B36-9338-9DFECBA20B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" y="1864423"/>
              <a:ext cx="2477740" cy="702525"/>
              <a:chOff x="0" y="0"/>
              <a:chExt cx="2477740" cy="702525"/>
            </a:xfrm>
          </p:grpSpPr>
          <p:sp>
            <p:nvSpPr>
              <p:cNvPr id="11281" name="矩形 19">
                <a:extLst>
                  <a:ext uri="{FF2B5EF4-FFF2-40B4-BE49-F238E27FC236}">
                    <a16:creationId xmlns="" xmlns:a16="http://schemas.microsoft.com/office/drawing/2014/main" id="{16E94734-1B2C-47A3-8C23-A96E0B3BE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78418"/>
                <a:ext cx="2477740" cy="5241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82" name="等腰三角形 23">
                <a:extLst>
                  <a:ext uri="{FF2B5EF4-FFF2-40B4-BE49-F238E27FC236}">
                    <a16:creationId xmlns="" xmlns:a16="http://schemas.microsoft.com/office/drawing/2014/main" id="{C056886E-42EA-4534-8C87-B2EB70A99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62" y="0"/>
                <a:ext cx="323385" cy="26212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283" name="矩形 12">
              <a:extLst>
                <a:ext uri="{FF2B5EF4-FFF2-40B4-BE49-F238E27FC236}">
                  <a16:creationId xmlns="" xmlns:a16="http://schemas.microsoft.com/office/drawing/2014/main" id="{2B044AA5-0A3C-4FDE-B366-39E43C447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" y="2135926"/>
              <a:ext cx="3005560" cy="369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dirty="0">
                  <a:solidFill>
                    <a:srgbClr val="E3ECEC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2017</a:t>
              </a:r>
              <a:r>
                <a:rPr lang="zh-CN" altLang="en-US" dirty="0">
                  <a:solidFill>
                    <a:srgbClr val="E3ECEC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年，三校院系人数变化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1284" name="矩形 39">
              <a:extLst>
                <a:ext uri="{FF2B5EF4-FFF2-40B4-BE49-F238E27FC236}">
                  <a16:creationId xmlns="" xmlns:a16="http://schemas.microsoft.com/office/drawing/2014/main" id="{7275403B-7876-4119-BD13-7D77DE2D0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2660033"/>
              <a:ext cx="2686224" cy="1895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北师的院系数目为</a:t>
              </a:r>
              <a:r>
                <a:rPr lang="en-US" altLang="zh-CN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34</a:t>
              </a: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，居三校之首</a:t>
              </a:r>
              <a:r>
                <a:rPr lang="en-US" altLang="zh-CN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.</a:t>
              </a: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北邮的现代邮政学院和光电信息学院为</a:t>
              </a:r>
              <a:r>
                <a:rPr lang="en-US" altLang="zh-CN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15</a:t>
              </a: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16</a:t>
              </a: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年新建立学院</a:t>
              </a:r>
              <a:r>
                <a:rPr lang="en-US" altLang="zh-CN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.</a:t>
              </a: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不同学院不同年份的招生人数变化体现了专业热度的变化趋势。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1285" name="组合 9">
            <a:extLst>
              <a:ext uri="{FF2B5EF4-FFF2-40B4-BE49-F238E27FC236}">
                <a16:creationId xmlns="" xmlns:a16="http://schemas.microsoft.com/office/drawing/2014/main" id="{29636C1B-C48D-4D26-B8D0-45807CBADE04}"/>
              </a:ext>
            </a:extLst>
          </p:cNvPr>
          <p:cNvGrpSpPr>
            <a:grpSpLocks/>
          </p:cNvGrpSpPr>
          <p:nvPr/>
        </p:nvGrpSpPr>
        <p:grpSpPr bwMode="auto">
          <a:xfrm>
            <a:off x="8789260" y="3881232"/>
            <a:ext cx="2966600" cy="1569431"/>
            <a:chOff x="0" y="1864423"/>
            <a:chExt cx="2519056" cy="1588076"/>
          </a:xfrm>
        </p:grpSpPr>
        <p:grpSp>
          <p:nvGrpSpPr>
            <p:cNvPr id="11288" name="组合 29">
              <a:extLst>
                <a:ext uri="{FF2B5EF4-FFF2-40B4-BE49-F238E27FC236}">
                  <a16:creationId xmlns="" xmlns:a16="http://schemas.microsoft.com/office/drawing/2014/main" id="{2157920F-52CF-4937-9D3B-C5689DF140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64423"/>
              <a:ext cx="2477740" cy="702526"/>
              <a:chOff x="0" y="0"/>
              <a:chExt cx="2477740" cy="702526"/>
            </a:xfrm>
          </p:grpSpPr>
          <p:sp>
            <p:nvSpPr>
              <p:cNvPr id="11289" name="矩形 20">
                <a:extLst>
                  <a:ext uri="{FF2B5EF4-FFF2-40B4-BE49-F238E27FC236}">
                    <a16:creationId xmlns="" xmlns:a16="http://schemas.microsoft.com/office/drawing/2014/main" id="{31C29BCA-1457-4035-8F2B-C9B60EFE3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78419"/>
                <a:ext cx="2477740" cy="5241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90" name="等腰三角形 24">
                <a:extLst>
                  <a:ext uri="{FF2B5EF4-FFF2-40B4-BE49-F238E27FC236}">
                    <a16:creationId xmlns="" xmlns:a16="http://schemas.microsoft.com/office/drawing/2014/main" id="{566F6CB7-B070-44E3-B9F1-D4B059B9A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65" y="0"/>
                <a:ext cx="323385" cy="26212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BA1C2E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291" name="矩形 18">
              <a:extLst>
                <a:ext uri="{FF2B5EF4-FFF2-40B4-BE49-F238E27FC236}">
                  <a16:creationId xmlns="" xmlns:a16="http://schemas.microsoft.com/office/drawing/2014/main" id="{EA80DCB2-E4D0-4358-8150-D09C9FEA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19" y="2135926"/>
              <a:ext cx="2356462" cy="37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dirty="0">
                  <a:solidFill>
                    <a:srgbClr val="E3ECEC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2017</a:t>
              </a:r>
              <a:r>
                <a:rPr lang="zh-CN" altLang="en-US" dirty="0">
                  <a:solidFill>
                    <a:srgbClr val="E3ECEC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年，三校生源地分布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1292" name="矩形 40">
              <a:extLst>
                <a:ext uri="{FF2B5EF4-FFF2-40B4-BE49-F238E27FC236}">
                  <a16:creationId xmlns="" xmlns:a16="http://schemas.microsoft.com/office/drawing/2014/main" id="{E53BAC33-6CCD-4C65-A7C1-5CDBFA8DE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6" y="2660032"/>
              <a:ext cx="2498400" cy="79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E3ECEC"/>
                  </a:solidFill>
                  <a:latin typeface="+mj-ea"/>
                  <a:ea typeface="+mj-ea"/>
                  <a:sym typeface="Arial" panose="020B0604020202020204" pitchFamily="34" charset="0"/>
                </a:rPr>
                <a:t>北邮最多的是北京同学，而北师和农大是山东同学。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C4949D8F-AB83-4C81-A106-FEF5C623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2" y="1329180"/>
            <a:ext cx="3703486" cy="250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ABC99FF0-8ED4-4136-86B7-F3607FE4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61" y="1349288"/>
            <a:ext cx="3880653" cy="2510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82D7BF7-2841-45AB-976E-C92D4856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57" y="1360963"/>
            <a:ext cx="3565713" cy="2520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58707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6" descr="https://unsplash.imgix.net/photo-1416184008836-5486f3e2cf58?q=75&amp;fm=jpg&amp;s=1168eb53b941d6e992595864a3771f7a">
            <a:extLst>
              <a:ext uri="{FF2B5EF4-FFF2-40B4-BE49-F238E27FC236}">
                <a16:creationId xmlns="" xmlns:a16="http://schemas.microsoft.com/office/drawing/2014/main" id="{FD8FF1FF-DA35-4116-AA2A-25D23209523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4675" y="912813"/>
            <a:ext cx="5267325" cy="5945187"/>
          </a:xfrm>
          <a:custGeom>
            <a:avLst/>
            <a:gdLst>
              <a:gd name="T0" fmla="*/ 0 w 5267904"/>
              <a:gd name="T1" fmla="*/ 0 h 5944637"/>
              <a:gd name="T2" fmla="*/ 0 w 5267904"/>
              <a:gd name="T3" fmla="*/ 5944637 h 5944637"/>
              <a:gd name="T4" fmla="*/ 5267904 w 5267904"/>
              <a:gd name="T5" fmla="*/ 5944637 h 5944637"/>
              <a:gd name="T6" fmla="*/ 0 w 5267904"/>
              <a:gd name="T7" fmla="*/ 0 h 5944637"/>
              <a:gd name="T8" fmla="*/ 5267904 w 5267904"/>
              <a:gd name="T9" fmla="*/ 5944637 h 5944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5267904" h="5944637">
                <a:moveTo>
                  <a:pt x="0" y="0"/>
                </a:moveTo>
                <a:lnTo>
                  <a:pt x="0" y="5944637"/>
                </a:lnTo>
                <a:lnTo>
                  <a:pt x="5267904" y="594463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39" name="文本框 16">
            <a:extLst>
              <a:ext uri="{FF2B5EF4-FFF2-40B4-BE49-F238E27FC236}">
                <a16:creationId xmlns="" xmlns:a16="http://schemas.microsoft.com/office/drawing/2014/main" id="{B6054477-03B8-4764-9501-489053AE42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435350" y="2336799"/>
            <a:ext cx="8321676" cy="21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3600" b="0" i="0" u="none" strike="noStrike" kern="1200" cap="none" spc="0" normalizeH="0" baseline="0" noProof="0">
                <a:ln>
                  <a:noFill/>
                </a:ln>
                <a:solidFill>
                  <a:srgbClr val="3D4355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t>PART TWO</a:t>
            </a:r>
            <a:endParaRPr kumimoji="0" lang="zh-CN" altLang="en-US" sz="13600" b="0" i="0" u="none" strike="noStrike" kern="1200" cap="none" spc="0" normalizeH="0" baseline="0" noProof="0">
              <a:ln>
                <a:noFill/>
              </a:ln>
              <a:solidFill>
                <a:srgbClr val="3D4355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14340" name="矩形 17">
            <a:extLst>
              <a:ext uri="{FF2B5EF4-FFF2-40B4-BE49-F238E27FC236}">
                <a16:creationId xmlns="" xmlns:a16="http://schemas.microsoft.com/office/drawing/2014/main" id="{08E2A055-4D1F-45EE-9AA5-696E0567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981200"/>
            <a:ext cx="4800600" cy="890588"/>
          </a:xfrm>
          <a:prstGeom prst="rect">
            <a:avLst/>
          </a:prstGeom>
          <a:solidFill>
            <a:srgbClr val="12CC6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矩形 18">
            <a:extLst>
              <a:ext uri="{FF2B5EF4-FFF2-40B4-BE49-F238E27FC236}">
                <a16:creationId xmlns="" xmlns:a16="http://schemas.microsoft.com/office/drawing/2014/main" id="{F37C57A1-2F4D-482C-A726-625071E6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48" y="3117851"/>
            <a:ext cx="1544387" cy="233363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BC3D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学习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文本框 19">
            <a:extLst>
              <a:ext uri="{FF2B5EF4-FFF2-40B4-BE49-F238E27FC236}">
                <a16:creationId xmlns="" xmlns:a16="http://schemas.microsoft.com/office/drawing/2014/main" id="{B834ABF2-1070-4DF1-BD19-C3B53256B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2041525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4400" b="1" dirty="0">
                <a:solidFill>
                  <a:srgbClr val="1B1E26"/>
                </a:solidFill>
                <a:latin typeface="Impact" panose="020B0806030902050204" pitchFamily="34" charset="0"/>
                <a:ea typeface="Adobe Gothic Std B" pitchFamily="2" charset="-128"/>
                <a:sym typeface="Impact" panose="020B0806030902050204" pitchFamily="34" charset="0"/>
              </a:rPr>
              <a:t>校园生活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B1E26"/>
              </a:solidFill>
              <a:effectLst/>
              <a:uLnTx/>
              <a:uFillTx/>
              <a:latin typeface="Impact" panose="020B0806030902050204" pitchFamily="34" charset="0"/>
              <a:ea typeface="Adobe Gothic Std B" pitchFamily="2" charset="-128"/>
              <a:cs typeface="+mn-cs"/>
              <a:sym typeface="Impact" panose="020B0806030902050204" pitchFamily="34" charset="0"/>
            </a:endParaRPr>
          </a:p>
        </p:txBody>
      </p:sp>
      <p:sp>
        <p:nvSpPr>
          <p:cNvPr id="14343" name="矩形 20">
            <a:extLst>
              <a:ext uri="{FF2B5EF4-FFF2-40B4-BE49-F238E27FC236}">
                <a16:creationId xmlns="" xmlns:a16="http://schemas.microsoft.com/office/drawing/2014/main" id="{F5E591C0-C537-4274-8F89-009E55F0F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529013"/>
            <a:ext cx="2441694" cy="233363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BBC3D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矩形 21">
            <a:extLst>
              <a:ext uri="{FF2B5EF4-FFF2-40B4-BE49-F238E27FC236}">
                <a16:creationId xmlns="" xmlns:a16="http://schemas.microsoft.com/office/drawing/2014/main" id="{8E66A26C-5039-4C4D-880B-7DEB80AFE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49" y="3940175"/>
            <a:ext cx="3212767" cy="233363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BC3D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作息</a:t>
            </a:r>
          </a:p>
        </p:txBody>
      </p:sp>
      <p:sp>
        <p:nvSpPr>
          <p:cNvPr id="14345" name="直角三角形 14">
            <a:extLst>
              <a:ext uri="{FF2B5EF4-FFF2-40B4-BE49-F238E27FC236}">
                <a16:creationId xmlns="" xmlns:a16="http://schemas.microsoft.com/office/drawing/2014/main" id="{811880A9-31D2-4514-9677-EDF8707611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24675" y="912813"/>
            <a:ext cx="5267325" cy="5945187"/>
          </a:xfrm>
          <a:prstGeom prst="rtTriangle">
            <a:avLst/>
          </a:prstGeom>
          <a:solidFill>
            <a:srgbClr val="08663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21">
            <a:extLst>
              <a:ext uri="{FF2B5EF4-FFF2-40B4-BE49-F238E27FC236}">
                <a16:creationId xmlns="" xmlns:a16="http://schemas.microsoft.com/office/drawing/2014/main" id="{FD04B9B1-0F6D-4C8D-A15A-6C3A1C65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48" y="4351337"/>
            <a:ext cx="3854452" cy="233363"/>
          </a:xfrm>
          <a:prstGeom prst="rect">
            <a:avLst/>
          </a:prstGeom>
          <a:solidFill>
            <a:srgbClr val="4950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BA1C2E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noProof="0" dirty="0">
                <a:solidFill>
                  <a:srgbClr val="BBC3D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消费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BC3D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66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nimBg="1" autoUpdateAnimBg="0"/>
      <p:bldP spid="14341" grpId="0" bldLvl="0" animBg="1" autoUpdateAnimBg="0"/>
      <p:bldP spid="14342" grpId="0" bldLvl="0" autoUpdateAnimBg="0"/>
      <p:bldP spid="14343" grpId="0" bldLvl="0" animBg="1" autoUpdateAnimBg="0"/>
      <p:bldP spid="14344" grpId="0" bldLvl="0" animBg="1" autoUpdateAnimBg="0"/>
      <p:bldP spid="10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>
            <a:extLst>
              <a:ext uri="{FF2B5EF4-FFF2-40B4-BE49-F238E27FC236}">
                <a16:creationId xmlns="" xmlns:a16="http://schemas.microsoft.com/office/drawing/2014/main" id="{0B3B8849-13F2-4268-ADFA-032BD9B0AB5B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6407056" cy="584775"/>
            <a:chOff x="0" y="0"/>
            <a:chExt cx="6407627" cy="585351"/>
          </a:xfrm>
        </p:grpSpPr>
        <p:sp>
          <p:nvSpPr>
            <p:cNvPr id="16387" name="文本框 2">
              <a:extLst>
                <a:ext uri="{FF2B5EF4-FFF2-40B4-BE49-F238E27FC236}">
                  <a16:creationId xmlns="" xmlns:a16="http://schemas.microsoft.com/office/drawing/2014/main" id="{48830D2B-1E27-47F7-8CE7-9C17E970A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6287859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北邮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&amp;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农大</a:t>
              </a:r>
              <a:r>
                <a:rPr lang="en-US" altLang="zh-CN" sz="3200" b="1" dirty="0">
                  <a:solidFill>
                    <a:srgbClr val="E3ECEC"/>
                  </a:solidFill>
                  <a:latin typeface="+mj-ea"/>
                  <a:ea typeface="+mj-ea"/>
                  <a:sym typeface="Gisha" panose="020B0604020202020204" pitchFamily="34" charset="-79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课程统计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&amp;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关键词云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16388" name="矩形 3">
              <a:extLst>
                <a:ext uri="{FF2B5EF4-FFF2-40B4-BE49-F238E27FC236}">
                  <a16:creationId xmlns="" xmlns:a16="http://schemas.microsoft.com/office/drawing/2014/main" id="{28A03AE1-7C94-4829-B74F-74D2F643F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75F13F9-D5B5-4E61-BCA2-BA697A8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80" y="1482700"/>
            <a:ext cx="4041725" cy="22768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FFD6F52-D33F-4367-8AA6-7B834822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91" y="1482700"/>
            <a:ext cx="4132594" cy="2325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A9C824A-8DA0-4795-8322-1663EA7E5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9749" r="13157" b="8809"/>
          <a:stretch/>
        </p:blipFill>
        <p:spPr>
          <a:xfrm>
            <a:off x="1377289" y="1300378"/>
            <a:ext cx="3546305" cy="2588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1EDCE0F-66A4-4AE8-A659-A8C6534F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5" t="7999" r="12795" b="8590"/>
          <a:stretch/>
        </p:blipFill>
        <p:spPr>
          <a:xfrm>
            <a:off x="6526523" y="1300378"/>
            <a:ext cx="3589736" cy="2588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E5FD4A8-1991-48B8-AF5B-2AC1DBB60606}"/>
              </a:ext>
            </a:extLst>
          </p:cNvPr>
          <p:cNvSpPr/>
          <p:nvPr/>
        </p:nvSpPr>
        <p:spPr>
          <a:xfrm>
            <a:off x="2037539" y="40707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12CC61"/>
                </a:solidFill>
                <a:latin typeface="+mj-ea"/>
                <a:ea typeface="+mj-ea"/>
                <a:sym typeface="Impact" panose="020B0806030902050204" pitchFamily="34" charset="0"/>
              </a:rPr>
              <a:t>北京邮电大学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632AF78-6EFC-47B4-8A0C-EF218038F15B}"/>
              </a:ext>
            </a:extLst>
          </p:cNvPr>
          <p:cNvSpPr/>
          <p:nvPr/>
        </p:nvSpPr>
        <p:spPr>
          <a:xfrm>
            <a:off x="7402325" y="40707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12CC61"/>
                </a:solidFill>
                <a:latin typeface="+mj-ea"/>
                <a:ea typeface="+mj-ea"/>
                <a:sym typeface="Impact" panose="020B0806030902050204" pitchFamily="34" charset="0"/>
              </a:rPr>
              <a:t>中国农业大学</a:t>
            </a:r>
            <a:endParaRPr lang="zh-CN" altLang="en-US" sz="2800" b="1" dirty="0">
              <a:solidFill>
                <a:srgbClr val="12CC61"/>
              </a:solidFill>
              <a:latin typeface="+mj-ea"/>
              <a:ea typeface="+mj-ea"/>
              <a:sym typeface="Impact" panose="020B0806030902050204" pitchFamily="34" charset="0"/>
            </a:endParaRPr>
          </a:p>
        </p:txBody>
      </p:sp>
      <p:grpSp>
        <p:nvGrpSpPr>
          <p:cNvPr id="80" name="组合 19">
            <a:extLst>
              <a:ext uri="{FF2B5EF4-FFF2-40B4-BE49-F238E27FC236}">
                <a16:creationId xmlns="" xmlns:a16="http://schemas.microsoft.com/office/drawing/2014/main" id="{CD3BFF12-7ECF-434D-960F-FF83878C4F4A}"/>
              </a:ext>
            </a:extLst>
          </p:cNvPr>
          <p:cNvGrpSpPr>
            <a:grpSpLocks/>
          </p:cNvGrpSpPr>
          <p:nvPr/>
        </p:nvGrpSpPr>
        <p:grpSpPr bwMode="auto">
          <a:xfrm>
            <a:off x="486470" y="4904551"/>
            <a:ext cx="10713313" cy="1220340"/>
            <a:chOff x="0" y="-1129"/>
            <a:chExt cx="7839399" cy="959072"/>
          </a:xfrm>
        </p:grpSpPr>
        <p:grpSp>
          <p:nvGrpSpPr>
            <p:cNvPr id="81" name="组合 7">
              <a:extLst>
                <a:ext uri="{FF2B5EF4-FFF2-40B4-BE49-F238E27FC236}">
                  <a16:creationId xmlns="" xmlns:a16="http://schemas.microsoft.com/office/drawing/2014/main" id="{0FBB5C69-5DE4-434F-84D2-4B1AA3584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0886" y="-1129"/>
              <a:ext cx="6618513" cy="959072"/>
              <a:chOff x="1" y="-1129"/>
              <a:chExt cx="5973429" cy="959072"/>
            </a:xfrm>
          </p:grpSpPr>
          <p:sp>
            <p:nvSpPr>
              <p:cNvPr id="94" name="五边形 6">
                <a:extLst>
                  <a:ext uri="{FF2B5EF4-FFF2-40B4-BE49-F238E27FC236}">
                    <a16:creationId xmlns="" xmlns:a16="http://schemas.microsoft.com/office/drawing/2014/main" id="{B2AAA704-03C7-454A-A043-802291858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201" y="0"/>
                <a:ext cx="2400229" cy="957943"/>
              </a:xfrm>
              <a:prstGeom prst="homePlate">
                <a:avLst>
                  <a:gd name="adj" fmla="val 62640"/>
                </a:avLst>
              </a:prstGeom>
              <a:solidFill>
                <a:srgbClr val="1B1E26"/>
              </a:solidFill>
              <a:ln w="12700" cap="flat" cmpd="sng">
                <a:solidFill>
                  <a:srgbClr val="12CC61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五边形 5">
                <a:extLst>
                  <a:ext uri="{FF2B5EF4-FFF2-40B4-BE49-F238E27FC236}">
                    <a16:creationId xmlns="" xmlns:a16="http://schemas.microsoft.com/office/drawing/2014/main" id="{ED041C1F-0883-4A17-84E1-E35B84E40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229" y="0"/>
                <a:ext cx="2400229" cy="957943"/>
              </a:xfrm>
              <a:prstGeom prst="homePlate">
                <a:avLst>
                  <a:gd name="adj" fmla="val 62640"/>
                </a:avLst>
              </a:prstGeom>
              <a:solidFill>
                <a:srgbClr val="1B1E26"/>
              </a:solidFill>
              <a:ln w="12700" cap="flat" cmpd="sng">
                <a:solidFill>
                  <a:srgbClr val="12CC61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五边形 4">
                <a:extLst>
                  <a:ext uri="{FF2B5EF4-FFF2-40B4-BE49-F238E27FC236}">
                    <a16:creationId xmlns="" xmlns:a16="http://schemas.microsoft.com/office/drawing/2014/main" id="{0C9A7E07-0F8E-42E0-891D-F37263295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-1129"/>
                <a:ext cx="2243498" cy="959072"/>
              </a:xfrm>
              <a:prstGeom prst="homePlate">
                <a:avLst>
                  <a:gd name="adj" fmla="val 62640"/>
                </a:avLst>
              </a:prstGeom>
              <a:solidFill>
                <a:srgbClr val="1B1E26"/>
              </a:solidFill>
              <a:ln w="12700" cap="flat" cmpd="sng">
                <a:solidFill>
                  <a:srgbClr val="12CC61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" name="Group 11">
              <a:extLst>
                <a:ext uri="{FF2B5EF4-FFF2-40B4-BE49-F238E27FC236}">
                  <a16:creationId xmlns="" xmlns:a16="http://schemas.microsoft.com/office/drawing/2014/main" id="{B2BA20F4-3637-4139-AAE8-76D7AC3C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7307"/>
              <a:ext cx="1010610" cy="743329"/>
              <a:chOff x="0" y="0"/>
              <a:chExt cx="662981" cy="487766"/>
            </a:xfrm>
          </p:grpSpPr>
          <p:sp>
            <p:nvSpPr>
              <p:cNvPr id="86" name="Straight Arrow Connector 12">
                <a:extLst>
                  <a:ext uri="{FF2B5EF4-FFF2-40B4-BE49-F238E27FC236}">
                    <a16:creationId xmlns="" xmlns:a16="http://schemas.microsoft.com/office/drawing/2014/main" id="{A0E9C250-CE13-4619-9079-37E49862E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83234"/>
                <a:ext cx="662981" cy="1"/>
              </a:xfrm>
              <a:prstGeom prst="straightConnector1">
                <a:avLst/>
              </a:prstGeom>
              <a:noFill/>
              <a:ln w="12700" cap="flat" cmpd="sng">
                <a:solidFill>
                  <a:srgbClr val="12CC61"/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Straight Arrow Connector 13">
                <a:extLst>
                  <a:ext uri="{FF2B5EF4-FFF2-40B4-BE49-F238E27FC236}">
                    <a16:creationId xmlns="" xmlns:a16="http://schemas.microsoft.com/office/drawing/2014/main" id="{93FC7805-B177-45A9-9718-C8EF137BB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03561"/>
                <a:ext cx="662981" cy="1"/>
              </a:xfrm>
              <a:prstGeom prst="straightConnector1">
                <a:avLst/>
              </a:prstGeom>
              <a:noFill/>
              <a:ln w="12700" cap="flat" cmpd="sng">
                <a:solidFill>
                  <a:srgbClr val="12CC61"/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Straight Arrow Connector 14">
                <a:extLst>
                  <a:ext uri="{FF2B5EF4-FFF2-40B4-BE49-F238E27FC236}">
                    <a16:creationId xmlns="" xmlns:a16="http://schemas.microsoft.com/office/drawing/2014/main" id="{63E73586-1EC1-4FDD-BA3D-284A997AE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23888"/>
                <a:ext cx="662981" cy="1"/>
              </a:xfrm>
              <a:prstGeom prst="straightConnector1">
                <a:avLst/>
              </a:prstGeom>
              <a:noFill/>
              <a:ln w="12700" cap="flat" cmpd="sng">
                <a:solidFill>
                  <a:srgbClr val="12CC61"/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Straight Arrow Connector 15">
                <a:extLst>
                  <a:ext uri="{FF2B5EF4-FFF2-40B4-BE49-F238E27FC236}">
                    <a16:creationId xmlns="" xmlns:a16="http://schemas.microsoft.com/office/drawing/2014/main" id="{C176996C-DBEE-45FB-AD82-97ADAC326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44215"/>
                <a:ext cx="662981" cy="1"/>
              </a:xfrm>
              <a:prstGeom prst="straightConnector1">
                <a:avLst/>
              </a:prstGeom>
              <a:noFill/>
              <a:ln w="12700" cap="flat" cmpd="sng">
                <a:solidFill>
                  <a:srgbClr val="12CC61"/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5-Point Star 16">
                <a:extLst>
                  <a:ext uri="{FF2B5EF4-FFF2-40B4-BE49-F238E27FC236}">
                    <a16:creationId xmlns="" xmlns:a16="http://schemas.microsoft.com/office/drawing/2014/main" id="{A369FA04-57E8-4BF9-84E6-3411BD080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00" y="0"/>
                <a:ext cx="138793" cy="138793"/>
              </a:xfrm>
              <a:prstGeom prst="star5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  <p:sp>
            <p:nvSpPr>
              <p:cNvPr id="91" name="Isosceles Triangle 17">
                <a:extLst>
                  <a:ext uri="{FF2B5EF4-FFF2-40B4-BE49-F238E27FC236}">
                    <a16:creationId xmlns="" xmlns:a16="http://schemas.microsoft.com/office/drawing/2014/main" id="{3699B076-E856-426B-836D-DABF5E603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36" y="376268"/>
                <a:ext cx="129338" cy="111498"/>
              </a:xfrm>
              <a:prstGeom prst="triangle">
                <a:avLst>
                  <a:gd name="adj" fmla="val 50000"/>
                </a:avLst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  <p:sp>
            <p:nvSpPr>
              <p:cNvPr id="92" name="Hexagon 18">
                <a:extLst>
                  <a:ext uri="{FF2B5EF4-FFF2-40B4-BE49-F238E27FC236}">
                    <a16:creationId xmlns="" xmlns:a16="http://schemas.microsoft.com/office/drawing/2014/main" id="{DE6761A9-ABDD-4E2E-B6B2-2577BBB6E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45" y="262068"/>
                <a:ext cx="125116" cy="107858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  <p:sp>
            <p:nvSpPr>
              <p:cNvPr id="93" name="Oval 19">
                <a:extLst>
                  <a:ext uri="{FF2B5EF4-FFF2-40B4-BE49-F238E27FC236}">
                    <a16:creationId xmlns="" xmlns:a16="http://schemas.microsoft.com/office/drawing/2014/main" id="{9FB99762-FAA0-4DB0-A575-6427A3C7A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276" y="142909"/>
                <a:ext cx="107858" cy="107858"/>
              </a:xfrm>
              <a:prstGeom prst="ellipse">
                <a:avLst/>
              </a:prstGeom>
              <a:solidFill>
                <a:srgbClr val="12C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83" name="矩形 40">
              <a:extLst>
                <a:ext uri="{FF2B5EF4-FFF2-40B4-BE49-F238E27FC236}">
                  <a16:creationId xmlns="" xmlns:a16="http://schemas.microsoft.com/office/drawing/2014/main" id="{C602DF4A-45F5-4C5D-906A-9FA61166B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18" y="155806"/>
              <a:ext cx="2113854" cy="78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Arial" panose="020B0604020202020204" pitchFamily="34" charset="0"/>
                </a:rPr>
                <a:t>统计北邮和农大各门课程的选课人数</a:t>
              </a:r>
            </a:p>
          </p:txBody>
        </p:sp>
        <p:sp>
          <p:nvSpPr>
            <p:cNvPr id="84" name="矩形 41">
              <a:extLst>
                <a:ext uri="{FF2B5EF4-FFF2-40B4-BE49-F238E27FC236}">
                  <a16:creationId xmlns="" xmlns:a16="http://schemas.microsoft.com/office/drawing/2014/main" id="{0B9A23C5-0902-4909-A434-9B01C825A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664" y="168947"/>
              <a:ext cx="1825302" cy="618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  <a:sym typeface="Arial" panose="020B0604020202020204" pitchFamily="34" charset="0"/>
                </a:rPr>
                <a:t>选课人数最多的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  <a:sym typeface="Arial" panose="020B0604020202020204" pitchFamily="34" charset="0"/>
                </a:rPr>
                <a:t>25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  <a:sym typeface="Arial" panose="020B0604020202020204" pitchFamily="34" charset="0"/>
                </a:rPr>
                <a:t>门课程最能反映学校的教学核心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5" name="矩形 45">
              <a:extLst>
                <a:ext uri="{FF2B5EF4-FFF2-40B4-BE49-F238E27FC236}">
                  <a16:creationId xmlns="" xmlns:a16="http://schemas.microsoft.com/office/drawing/2014/main" id="{204D6E2D-9850-407B-ABAC-E8E82151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850" y="249182"/>
              <a:ext cx="1451195" cy="459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Arial" panose="020B0604020202020204" pitchFamily="34" charset="0"/>
                </a:rPr>
                <a:t>根据课程名提取关键字，生成字云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2015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>
            <a:extLst>
              <a:ext uri="{FF2B5EF4-FFF2-40B4-BE49-F238E27FC236}">
                <a16:creationId xmlns="" xmlns:a16="http://schemas.microsoft.com/office/drawing/2014/main" id="{79615935-B092-43A8-A5FB-4EB1EF5BB89A}"/>
              </a:ext>
            </a:extLst>
          </p:cNvPr>
          <p:cNvGrpSpPr>
            <a:grpSpLocks/>
          </p:cNvGrpSpPr>
          <p:nvPr/>
        </p:nvGrpSpPr>
        <p:grpSpPr bwMode="auto">
          <a:xfrm>
            <a:off x="6924675" y="0"/>
            <a:ext cx="5267325" cy="5945188"/>
            <a:chOff x="0" y="0"/>
            <a:chExt cx="5267904" cy="5944637"/>
          </a:xfrm>
        </p:grpSpPr>
        <p:pic>
          <p:nvPicPr>
            <p:cNvPr id="15363" name="图片 2" descr="https://unsplash.imgix.net/photo-1416184008836-5486f3e2cf58?q=75&amp;fm=jpg&amp;s=1168eb53b941d6e992595864a3771f7a">
              <a:extLst>
                <a:ext uri="{FF2B5EF4-FFF2-40B4-BE49-F238E27FC236}">
                  <a16:creationId xmlns="" xmlns:a16="http://schemas.microsoft.com/office/drawing/2014/main" id="{19644114-9517-4F36-8D49-AAC7CD707BE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0"/>
              <a:ext cx="5267904" cy="5944637"/>
            </a:xfrm>
            <a:custGeom>
              <a:avLst/>
              <a:gdLst>
                <a:gd name="T0" fmla="*/ 5267904 w 5267904"/>
                <a:gd name="T1" fmla="*/ 0 h 5944637"/>
                <a:gd name="T2" fmla="*/ 0 w 5267904"/>
                <a:gd name="T3" fmla="*/ 0 h 5944637"/>
                <a:gd name="T4" fmla="*/ 0 w 5267904"/>
                <a:gd name="T5" fmla="*/ 5944637 h 5944637"/>
                <a:gd name="T6" fmla="*/ 0 w 5267904"/>
                <a:gd name="T7" fmla="*/ 0 h 5944637"/>
                <a:gd name="T8" fmla="*/ 5267904 w 5267904"/>
                <a:gd name="T9" fmla="*/ 5944637 h 5944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T6" t="T7" r="T8" b="T9"/>
              <a:pathLst>
                <a:path w="5267904" h="5944637">
                  <a:moveTo>
                    <a:pt x="5267904" y="0"/>
                  </a:moveTo>
                  <a:lnTo>
                    <a:pt x="0" y="0"/>
                  </a:lnTo>
                  <a:lnTo>
                    <a:pt x="0" y="594463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5364" name="直角三角形 3">
              <a:extLst>
                <a:ext uri="{FF2B5EF4-FFF2-40B4-BE49-F238E27FC236}">
                  <a16:creationId xmlns="" xmlns:a16="http://schemas.microsoft.com/office/drawing/2014/main" id="{C7447E1B-2BD7-40F9-8F56-B5593CB4DD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5267904" cy="5944637"/>
            </a:xfrm>
            <a:prstGeom prst="rtTriangle">
              <a:avLst/>
            </a:prstGeom>
            <a:solidFill>
              <a:srgbClr val="08663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365" name="组合 4">
            <a:extLst>
              <a:ext uri="{FF2B5EF4-FFF2-40B4-BE49-F238E27FC236}">
                <a16:creationId xmlns="" xmlns:a16="http://schemas.microsoft.com/office/drawing/2014/main" id="{59A5D014-357F-4CD8-91C1-ECAC456E595A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2766635" cy="584775"/>
            <a:chOff x="0" y="0"/>
            <a:chExt cx="2766881" cy="585351"/>
          </a:xfrm>
        </p:grpSpPr>
        <p:sp>
          <p:nvSpPr>
            <p:cNvPr id="15366" name="文本框 5">
              <a:extLst>
                <a:ext uri="{FF2B5EF4-FFF2-40B4-BE49-F238E27FC236}">
                  <a16:creationId xmlns="" xmlns:a16="http://schemas.microsoft.com/office/drawing/2014/main" id="{49719AC6-1AEC-4803-A979-3079019BE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2647113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Impact" panose="020B0806030902050204" pitchFamily="34" charset="0"/>
                  <a:ea typeface="Adobe Gothic Std B" pitchFamily="2" charset="-128"/>
                  <a:cs typeface="+mn-cs"/>
                  <a:sym typeface="Gisha" panose="020B0604020202020204" pitchFamily="34" charset="-79"/>
                </a:rPr>
                <a:t>北邮上网习惯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Impact" panose="020B0806030902050204" pitchFamily="34" charset="0"/>
                <a:ea typeface="Adobe Gothic Std B" pitchFamily="2" charset="-128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15367" name="矩形 6">
              <a:extLst>
                <a:ext uri="{FF2B5EF4-FFF2-40B4-BE49-F238E27FC236}">
                  <a16:creationId xmlns="" xmlns:a16="http://schemas.microsoft.com/office/drawing/2014/main" id="{3BB4FB19-019B-4DF8-BA19-C37C1C03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2512738-2122-4358-9C08-D6997FEE4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1" b="10548"/>
          <a:stretch/>
        </p:blipFill>
        <p:spPr>
          <a:xfrm>
            <a:off x="4288795" y="1176636"/>
            <a:ext cx="6530165" cy="323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01CDAD65-559C-4BE1-A87A-F626A0DE3B4F}"/>
              </a:ext>
            </a:extLst>
          </p:cNvPr>
          <p:cNvGrpSpPr/>
          <p:nvPr/>
        </p:nvGrpSpPr>
        <p:grpSpPr>
          <a:xfrm>
            <a:off x="861869" y="4029478"/>
            <a:ext cx="9783852" cy="2868922"/>
            <a:chOff x="861869" y="4029478"/>
            <a:chExt cx="9783852" cy="2868922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C3F680E7-E0C8-4B81-AD97-8B23EC1C8D78}"/>
                </a:ext>
              </a:extLst>
            </p:cNvPr>
            <p:cNvGrpSpPr/>
            <p:nvPr/>
          </p:nvGrpSpPr>
          <p:grpSpPr>
            <a:xfrm>
              <a:off x="861869" y="4029478"/>
              <a:ext cx="9783852" cy="2868922"/>
              <a:chOff x="120650" y="1974850"/>
              <a:chExt cx="10839060" cy="3094373"/>
            </a:xfrm>
          </p:grpSpPr>
          <p:grpSp>
            <p:nvGrpSpPr>
              <p:cNvPr id="15368" name="组合 7">
                <a:extLst>
                  <a:ext uri="{FF2B5EF4-FFF2-40B4-BE49-F238E27FC236}">
                    <a16:creationId xmlns="" xmlns:a16="http://schemas.microsoft.com/office/drawing/2014/main" id="{E992928F-955B-440E-B4A5-348061F64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650" y="1974850"/>
                <a:ext cx="9902825" cy="3094373"/>
                <a:chOff x="0" y="0"/>
                <a:chExt cx="9902536" cy="3093777"/>
              </a:xfrm>
            </p:grpSpPr>
            <p:sp>
              <p:nvSpPr>
                <p:cNvPr id="15369" name="直接连接符 8">
                  <a:extLst>
                    <a:ext uri="{FF2B5EF4-FFF2-40B4-BE49-F238E27FC236}">
                      <a16:creationId xmlns="" xmlns:a16="http://schemas.microsoft.com/office/drawing/2014/main" id="{F2BBCE45-54D4-4AEB-B379-4CC980DFFD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826138"/>
                  <a:ext cx="9902536" cy="1"/>
                </a:xfrm>
                <a:prstGeom prst="line">
                  <a:avLst/>
                </a:prstGeom>
                <a:noFill/>
                <a:ln w="6350" cap="flat" cmpd="sng">
                  <a:solidFill>
                    <a:srgbClr val="12CC61"/>
                  </a:solidFill>
                  <a:bevel/>
                  <a:headEnd type="oval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70" name="任意多边形 13">
                  <a:extLst>
                    <a:ext uri="{FF2B5EF4-FFF2-40B4-BE49-F238E27FC236}">
                      <a16:creationId xmlns="" xmlns:a16="http://schemas.microsoft.com/office/drawing/2014/main" id="{094778CF-03F0-4401-BF7E-8348C5148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40327" y="1550779"/>
                  <a:ext cx="1646311" cy="550718"/>
                </a:xfrm>
                <a:custGeom>
                  <a:avLst/>
                  <a:gdLst>
                    <a:gd name="T0" fmla="*/ 1370952 w 1646311"/>
                    <a:gd name="T1" fmla="*/ 0 h 550718"/>
                    <a:gd name="T2" fmla="*/ 1153391 w 1646311"/>
                    <a:gd name="T3" fmla="*/ 0 h 550718"/>
                    <a:gd name="T4" fmla="*/ 492920 w 1646311"/>
                    <a:gd name="T5" fmla="*/ 0 h 550718"/>
                    <a:gd name="T6" fmla="*/ 275359 w 1646311"/>
                    <a:gd name="T7" fmla="*/ 0 h 550718"/>
                    <a:gd name="T8" fmla="*/ 0 w 1646311"/>
                    <a:gd name="T9" fmla="*/ 275359 h 550718"/>
                    <a:gd name="T10" fmla="*/ 275359 w 1646311"/>
                    <a:gd name="T11" fmla="*/ 550718 h 550718"/>
                    <a:gd name="T12" fmla="*/ 492920 w 1646311"/>
                    <a:gd name="T13" fmla="*/ 550718 h 550718"/>
                    <a:gd name="T14" fmla="*/ 1153391 w 1646311"/>
                    <a:gd name="T15" fmla="*/ 550718 h 550718"/>
                    <a:gd name="T16" fmla="*/ 1370952 w 1646311"/>
                    <a:gd name="T17" fmla="*/ 550718 h 550718"/>
                    <a:gd name="T18" fmla="*/ 1646311 w 1646311"/>
                    <a:gd name="T19" fmla="*/ 275359 h 5507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46311"/>
                    <a:gd name="T31" fmla="*/ 0 h 550718"/>
                    <a:gd name="T32" fmla="*/ 1646311 w 1646311"/>
                    <a:gd name="T33" fmla="*/ 550718 h 5507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46311" h="550718">
                      <a:moveTo>
                        <a:pt x="1370952" y="0"/>
                      </a:moveTo>
                      <a:lnTo>
                        <a:pt x="1153391" y="0"/>
                      </a:lnTo>
                      <a:lnTo>
                        <a:pt x="492920" y="0"/>
                      </a:lnTo>
                      <a:lnTo>
                        <a:pt x="275359" y="0"/>
                      </a:lnTo>
                      <a:lnTo>
                        <a:pt x="0" y="275359"/>
                      </a:lnTo>
                      <a:lnTo>
                        <a:pt x="275359" y="550718"/>
                      </a:lnTo>
                      <a:lnTo>
                        <a:pt x="492920" y="550718"/>
                      </a:lnTo>
                      <a:lnTo>
                        <a:pt x="1153391" y="550718"/>
                      </a:lnTo>
                      <a:lnTo>
                        <a:pt x="1370952" y="550718"/>
                      </a:lnTo>
                      <a:lnTo>
                        <a:pt x="1646311" y="275359"/>
                      </a:lnTo>
                      <a:close/>
                    </a:path>
                  </a:pathLst>
                </a:custGeom>
                <a:solidFill>
                  <a:srgbClr val="1B1E26"/>
                </a:solidFill>
                <a:ln w="12700" cap="flat" cmpd="sng">
                  <a:solidFill>
                    <a:srgbClr val="12CC61"/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宋体" panose="02010600030101010101" pitchFamily="2" charset="-122"/>
                      <a:cs typeface="+mn-cs"/>
                      <a:sym typeface="Impact" panose="020B0806030902050204" pitchFamily="34" charset="0"/>
                    </a:rPr>
                    <a:t>计通网</a:t>
                  </a:r>
                </a:p>
              </p:txBody>
            </p:sp>
            <p:sp>
              <p:nvSpPr>
                <p:cNvPr id="15371" name="任意多边形 14">
                  <a:extLst>
                    <a:ext uri="{FF2B5EF4-FFF2-40B4-BE49-F238E27FC236}">
                      <a16:creationId xmlns="" xmlns:a16="http://schemas.microsoft.com/office/drawing/2014/main" id="{EC506DA3-3B3D-4132-88FD-3B0EA53A5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01995" y="1550779"/>
                  <a:ext cx="1646311" cy="550718"/>
                </a:xfrm>
                <a:custGeom>
                  <a:avLst/>
                  <a:gdLst>
                    <a:gd name="T0" fmla="*/ 1370952 w 1646311"/>
                    <a:gd name="T1" fmla="*/ 0 h 550718"/>
                    <a:gd name="T2" fmla="*/ 1153391 w 1646311"/>
                    <a:gd name="T3" fmla="*/ 0 h 550718"/>
                    <a:gd name="T4" fmla="*/ 492920 w 1646311"/>
                    <a:gd name="T5" fmla="*/ 0 h 550718"/>
                    <a:gd name="T6" fmla="*/ 275359 w 1646311"/>
                    <a:gd name="T7" fmla="*/ 0 h 550718"/>
                    <a:gd name="T8" fmla="*/ 0 w 1646311"/>
                    <a:gd name="T9" fmla="*/ 275359 h 550718"/>
                    <a:gd name="T10" fmla="*/ 275359 w 1646311"/>
                    <a:gd name="T11" fmla="*/ 550718 h 550718"/>
                    <a:gd name="T12" fmla="*/ 492920 w 1646311"/>
                    <a:gd name="T13" fmla="*/ 550718 h 550718"/>
                    <a:gd name="T14" fmla="*/ 1153391 w 1646311"/>
                    <a:gd name="T15" fmla="*/ 550718 h 550718"/>
                    <a:gd name="T16" fmla="*/ 1370952 w 1646311"/>
                    <a:gd name="T17" fmla="*/ 550718 h 550718"/>
                    <a:gd name="T18" fmla="*/ 1646311 w 1646311"/>
                    <a:gd name="T19" fmla="*/ 275359 h 5507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46311"/>
                    <a:gd name="T31" fmla="*/ 0 h 550718"/>
                    <a:gd name="T32" fmla="*/ 1646311 w 1646311"/>
                    <a:gd name="T33" fmla="*/ 550718 h 5507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46311" h="550718">
                      <a:moveTo>
                        <a:pt x="1370952" y="0"/>
                      </a:moveTo>
                      <a:lnTo>
                        <a:pt x="1153391" y="0"/>
                      </a:lnTo>
                      <a:lnTo>
                        <a:pt x="492920" y="0"/>
                      </a:lnTo>
                      <a:lnTo>
                        <a:pt x="275359" y="0"/>
                      </a:lnTo>
                      <a:lnTo>
                        <a:pt x="0" y="275359"/>
                      </a:lnTo>
                      <a:lnTo>
                        <a:pt x="275359" y="550718"/>
                      </a:lnTo>
                      <a:lnTo>
                        <a:pt x="492920" y="550718"/>
                      </a:lnTo>
                      <a:lnTo>
                        <a:pt x="1153391" y="550718"/>
                      </a:lnTo>
                      <a:lnTo>
                        <a:pt x="1370952" y="550718"/>
                      </a:lnTo>
                      <a:lnTo>
                        <a:pt x="1646311" y="275359"/>
                      </a:lnTo>
                      <a:close/>
                    </a:path>
                  </a:pathLst>
                </a:custGeom>
                <a:solidFill>
                  <a:srgbClr val="1B1E26"/>
                </a:solidFill>
                <a:ln w="12700" cap="flat" cmpd="sng">
                  <a:solidFill>
                    <a:srgbClr val="12CC61"/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zh-CN" altLang="en-US" sz="2400" b="1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工程数学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72" name="任意多边形 15">
                  <a:extLst>
                    <a:ext uri="{FF2B5EF4-FFF2-40B4-BE49-F238E27FC236}">
                      <a16:creationId xmlns="" xmlns:a16="http://schemas.microsoft.com/office/drawing/2014/main" id="{95517F68-74F8-4400-B705-AFA15C17E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863663" y="1550779"/>
                  <a:ext cx="1646311" cy="550718"/>
                </a:xfrm>
                <a:custGeom>
                  <a:avLst/>
                  <a:gdLst>
                    <a:gd name="T0" fmla="*/ 1370952 w 1646311"/>
                    <a:gd name="T1" fmla="*/ 0 h 550718"/>
                    <a:gd name="T2" fmla="*/ 1153391 w 1646311"/>
                    <a:gd name="T3" fmla="*/ 0 h 550718"/>
                    <a:gd name="T4" fmla="*/ 492920 w 1646311"/>
                    <a:gd name="T5" fmla="*/ 0 h 550718"/>
                    <a:gd name="T6" fmla="*/ 275359 w 1646311"/>
                    <a:gd name="T7" fmla="*/ 0 h 550718"/>
                    <a:gd name="T8" fmla="*/ 0 w 1646311"/>
                    <a:gd name="T9" fmla="*/ 275359 h 550718"/>
                    <a:gd name="T10" fmla="*/ 275359 w 1646311"/>
                    <a:gd name="T11" fmla="*/ 550718 h 550718"/>
                    <a:gd name="T12" fmla="*/ 492920 w 1646311"/>
                    <a:gd name="T13" fmla="*/ 550718 h 550718"/>
                    <a:gd name="T14" fmla="*/ 1153391 w 1646311"/>
                    <a:gd name="T15" fmla="*/ 550718 h 550718"/>
                    <a:gd name="T16" fmla="*/ 1370952 w 1646311"/>
                    <a:gd name="T17" fmla="*/ 550718 h 550718"/>
                    <a:gd name="T18" fmla="*/ 1646311 w 1646311"/>
                    <a:gd name="T19" fmla="*/ 275359 h 5507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46311"/>
                    <a:gd name="T31" fmla="*/ 0 h 550718"/>
                    <a:gd name="T32" fmla="*/ 1646311 w 1646311"/>
                    <a:gd name="T33" fmla="*/ 550718 h 5507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46311" h="550718">
                      <a:moveTo>
                        <a:pt x="1370952" y="0"/>
                      </a:moveTo>
                      <a:lnTo>
                        <a:pt x="1153391" y="0"/>
                      </a:lnTo>
                      <a:lnTo>
                        <a:pt x="492920" y="0"/>
                      </a:lnTo>
                      <a:lnTo>
                        <a:pt x="275359" y="0"/>
                      </a:lnTo>
                      <a:lnTo>
                        <a:pt x="0" y="275359"/>
                      </a:lnTo>
                      <a:lnTo>
                        <a:pt x="275359" y="550718"/>
                      </a:lnTo>
                      <a:lnTo>
                        <a:pt x="492920" y="550718"/>
                      </a:lnTo>
                      <a:lnTo>
                        <a:pt x="1153391" y="550718"/>
                      </a:lnTo>
                      <a:lnTo>
                        <a:pt x="1370952" y="550718"/>
                      </a:lnTo>
                      <a:lnTo>
                        <a:pt x="1646311" y="275359"/>
                      </a:lnTo>
                      <a:close/>
                    </a:path>
                  </a:pathLst>
                </a:custGeom>
                <a:solidFill>
                  <a:srgbClr val="1B1E26"/>
                </a:solidFill>
                <a:ln w="12700" cap="flat" cmpd="sng">
                  <a:solidFill>
                    <a:srgbClr val="12CC61"/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zh-CN" altLang="en-US" sz="2400" b="1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通信原理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73" name="任意多边形 16">
                  <a:extLst>
                    <a:ext uri="{FF2B5EF4-FFF2-40B4-BE49-F238E27FC236}">
                      <a16:creationId xmlns="" xmlns:a16="http://schemas.microsoft.com/office/drawing/2014/main" id="{CC37E261-BE4B-41BA-A95C-CBC4CABF0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7025332" y="1550779"/>
                  <a:ext cx="1646311" cy="550718"/>
                </a:xfrm>
                <a:custGeom>
                  <a:avLst/>
                  <a:gdLst>
                    <a:gd name="T0" fmla="*/ 1370952 w 1646311"/>
                    <a:gd name="T1" fmla="*/ 0 h 550718"/>
                    <a:gd name="T2" fmla="*/ 1153391 w 1646311"/>
                    <a:gd name="T3" fmla="*/ 0 h 550718"/>
                    <a:gd name="T4" fmla="*/ 492920 w 1646311"/>
                    <a:gd name="T5" fmla="*/ 0 h 550718"/>
                    <a:gd name="T6" fmla="*/ 275359 w 1646311"/>
                    <a:gd name="T7" fmla="*/ 0 h 550718"/>
                    <a:gd name="T8" fmla="*/ 0 w 1646311"/>
                    <a:gd name="T9" fmla="*/ 275359 h 550718"/>
                    <a:gd name="T10" fmla="*/ 275359 w 1646311"/>
                    <a:gd name="T11" fmla="*/ 550718 h 550718"/>
                    <a:gd name="T12" fmla="*/ 492920 w 1646311"/>
                    <a:gd name="T13" fmla="*/ 550718 h 550718"/>
                    <a:gd name="T14" fmla="*/ 1153391 w 1646311"/>
                    <a:gd name="T15" fmla="*/ 550718 h 550718"/>
                    <a:gd name="T16" fmla="*/ 1370952 w 1646311"/>
                    <a:gd name="T17" fmla="*/ 550718 h 550718"/>
                    <a:gd name="T18" fmla="*/ 1646311 w 1646311"/>
                    <a:gd name="T19" fmla="*/ 275359 h 5507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46311"/>
                    <a:gd name="T31" fmla="*/ 0 h 550718"/>
                    <a:gd name="T32" fmla="*/ 1646311 w 1646311"/>
                    <a:gd name="T33" fmla="*/ 550718 h 5507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46311" h="550718">
                      <a:moveTo>
                        <a:pt x="1370952" y="0"/>
                      </a:moveTo>
                      <a:lnTo>
                        <a:pt x="1153391" y="0"/>
                      </a:lnTo>
                      <a:lnTo>
                        <a:pt x="492920" y="0"/>
                      </a:lnTo>
                      <a:lnTo>
                        <a:pt x="275359" y="0"/>
                      </a:lnTo>
                      <a:lnTo>
                        <a:pt x="0" y="275359"/>
                      </a:lnTo>
                      <a:lnTo>
                        <a:pt x="275359" y="550718"/>
                      </a:lnTo>
                      <a:lnTo>
                        <a:pt x="492920" y="550718"/>
                      </a:lnTo>
                      <a:lnTo>
                        <a:pt x="1153391" y="550718"/>
                      </a:lnTo>
                      <a:lnTo>
                        <a:pt x="1370952" y="550718"/>
                      </a:lnTo>
                      <a:lnTo>
                        <a:pt x="1646311" y="275359"/>
                      </a:lnTo>
                      <a:close/>
                    </a:path>
                  </a:pathLst>
                </a:custGeom>
                <a:solidFill>
                  <a:srgbClr val="1B1E26"/>
                </a:solidFill>
                <a:ln w="12700" cap="flat" cmpd="sng">
                  <a:solidFill>
                    <a:srgbClr val="12CC61"/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zh-CN" altLang="en-US" sz="2400" b="1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情景英语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74" name="Freeform 18">
                  <a:extLst>
                    <a:ext uri="{FF2B5EF4-FFF2-40B4-BE49-F238E27FC236}">
                      <a16:creationId xmlns="" xmlns:a16="http://schemas.microsoft.com/office/drawing/2014/main" id="{E9C9326A-278B-465B-9E9B-773CED8508E7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5484744" y="755593"/>
                  <a:ext cx="404148" cy="544709"/>
                </a:xfrm>
                <a:custGeom>
                  <a:avLst/>
                  <a:gdLst>
                    <a:gd name="T0" fmla="*/ 129 w 246"/>
                    <a:gd name="T1" fmla="*/ 192 h 300"/>
                    <a:gd name="T2" fmla="*/ 43 w 246"/>
                    <a:gd name="T3" fmla="*/ 202 h 300"/>
                    <a:gd name="T4" fmla="*/ 129 w 246"/>
                    <a:gd name="T5" fmla="*/ 126 h 300"/>
                    <a:gd name="T6" fmla="*/ 43 w 246"/>
                    <a:gd name="T7" fmla="*/ 135 h 300"/>
                    <a:gd name="T8" fmla="*/ 129 w 246"/>
                    <a:gd name="T9" fmla="*/ 126 h 300"/>
                    <a:gd name="T10" fmla="*/ 215 w 246"/>
                    <a:gd name="T11" fmla="*/ 101 h 300"/>
                    <a:gd name="T12" fmla="*/ 219 w 246"/>
                    <a:gd name="T13" fmla="*/ 90 h 300"/>
                    <a:gd name="T14" fmla="*/ 208 w 246"/>
                    <a:gd name="T15" fmla="*/ 111 h 300"/>
                    <a:gd name="T16" fmla="*/ 43 w 246"/>
                    <a:gd name="T17" fmla="*/ 92 h 300"/>
                    <a:gd name="T18" fmla="*/ 117 w 246"/>
                    <a:gd name="T19" fmla="*/ 102 h 300"/>
                    <a:gd name="T20" fmla="*/ 43 w 246"/>
                    <a:gd name="T21" fmla="*/ 235 h 300"/>
                    <a:gd name="T22" fmla="*/ 117 w 246"/>
                    <a:gd name="T23" fmla="*/ 226 h 300"/>
                    <a:gd name="T24" fmla="*/ 43 w 246"/>
                    <a:gd name="T25" fmla="*/ 235 h 300"/>
                    <a:gd name="T26" fmla="*/ 11 w 246"/>
                    <a:gd name="T27" fmla="*/ 287 h 300"/>
                    <a:gd name="T28" fmla="*/ 35 w 246"/>
                    <a:gd name="T29" fmla="*/ 36 h 300"/>
                    <a:gd name="T30" fmla="*/ 0 w 246"/>
                    <a:gd name="T31" fmla="*/ 22 h 300"/>
                    <a:gd name="T32" fmla="*/ 219 w 246"/>
                    <a:gd name="T33" fmla="*/ 300 h 300"/>
                    <a:gd name="T34" fmla="*/ 208 w 246"/>
                    <a:gd name="T35" fmla="*/ 173 h 300"/>
                    <a:gd name="T36" fmla="*/ 117 w 246"/>
                    <a:gd name="T37" fmla="*/ 159 h 300"/>
                    <a:gd name="T38" fmla="*/ 43 w 246"/>
                    <a:gd name="T39" fmla="*/ 169 h 300"/>
                    <a:gd name="T40" fmla="*/ 117 w 246"/>
                    <a:gd name="T41" fmla="*/ 159 h 300"/>
                    <a:gd name="T42" fmla="*/ 57 w 246"/>
                    <a:gd name="T43" fmla="*/ 22 h 300"/>
                    <a:gd name="T44" fmla="*/ 86 w 246"/>
                    <a:gd name="T45" fmla="*/ 20 h 300"/>
                    <a:gd name="T46" fmla="*/ 110 w 246"/>
                    <a:gd name="T47" fmla="*/ 0 h 300"/>
                    <a:gd name="T48" fmla="*/ 133 w 246"/>
                    <a:gd name="T49" fmla="*/ 20 h 300"/>
                    <a:gd name="T50" fmla="*/ 162 w 246"/>
                    <a:gd name="T51" fmla="*/ 22 h 300"/>
                    <a:gd name="T52" fmla="*/ 179 w 246"/>
                    <a:gd name="T53" fmla="*/ 43 h 300"/>
                    <a:gd name="T54" fmla="*/ 41 w 246"/>
                    <a:gd name="T55" fmla="*/ 36 h 300"/>
                    <a:gd name="T56" fmla="*/ 110 w 246"/>
                    <a:gd name="T57" fmla="*/ 20 h 300"/>
                    <a:gd name="T58" fmla="*/ 110 w 246"/>
                    <a:gd name="T59" fmla="*/ 11 h 300"/>
                    <a:gd name="T60" fmla="*/ 190 w 246"/>
                    <a:gd name="T61" fmla="*/ 269 h 300"/>
                    <a:gd name="T62" fmla="*/ 29 w 246"/>
                    <a:gd name="T63" fmla="*/ 59 h 300"/>
                    <a:gd name="T64" fmla="*/ 190 w 246"/>
                    <a:gd name="T65" fmla="*/ 71 h 300"/>
                    <a:gd name="T66" fmla="*/ 200 w 246"/>
                    <a:gd name="T67" fmla="*/ 49 h 300"/>
                    <a:gd name="T68" fmla="*/ 19 w 246"/>
                    <a:gd name="T69" fmla="*/ 278 h 300"/>
                    <a:gd name="T70" fmla="*/ 200 w 246"/>
                    <a:gd name="T71" fmla="*/ 185 h 300"/>
                    <a:gd name="T72" fmla="*/ 190 w 246"/>
                    <a:gd name="T73" fmla="*/ 269 h 300"/>
                    <a:gd name="T74" fmla="*/ 190 w 246"/>
                    <a:gd name="T75" fmla="*/ 133 h 300"/>
                    <a:gd name="T76" fmla="*/ 200 w 246"/>
                    <a:gd name="T77" fmla="*/ 124 h 300"/>
                    <a:gd name="T78" fmla="*/ 215 w 246"/>
                    <a:gd name="T79" fmla="*/ 35 h 300"/>
                    <a:gd name="T80" fmla="*/ 219 w 246"/>
                    <a:gd name="T81" fmla="*/ 22 h 300"/>
                    <a:gd name="T82" fmla="*/ 184 w 246"/>
                    <a:gd name="T83" fmla="*/ 36 h 300"/>
                    <a:gd name="T84" fmla="*/ 208 w 246"/>
                    <a:gd name="T85" fmla="*/ 44 h 300"/>
                    <a:gd name="T86" fmla="*/ 246 w 246"/>
                    <a:gd name="T87" fmla="*/ 41 h 300"/>
                    <a:gd name="T88" fmla="*/ 155 w 246"/>
                    <a:gd name="T89" fmla="*/ 134 h 300"/>
                    <a:gd name="T90" fmla="*/ 156 w 246"/>
                    <a:gd name="T91" fmla="*/ 92 h 300"/>
                    <a:gd name="T92" fmla="*/ 218 w 246"/>
                    <a:gd name="T93" fmla="*/ 41 h 300"/>
                    <a:gd name="T94" fmla="*/ 246 w 246"/>
                    <a:gd name="T95" fmla="*/ 107 h 300"/>
                    <a:gd name="T96" fmla="*/ 155 w 246"/>
                    <a:gd name="T97" fmla="*/ 201 h 300"/>
                    <a:gd name="T98" fmla="*/ 156 w 246"/>
                    <a:gd name="T99" fmla="*/ 159 h 300"/>
                    <a:gd name="T100" fmla="*/ 218 w 246"/>
                    <a:gd name="T101" fmla="*/ 107 h 30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46"/>
                    <a:gd name="T154" fmla="*/ 0 h 300"/>
                    <a:gd name="T155" fmla="*/ 246 w 246"/>
                    <a:gd name="T156" fmla="*/ 300 h 300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46" h="300">
                      <a:moveTo>
                        <a:pt x="43" y="192"/>
                      </a:moveTo>
                      <a:cubicBezTo>
                        <a:pt x="129" y="192"/>
                        <a:pt x="129" y="192"/>
                        <a:pt x="129" y="192"/>
                      </a:cubicBezTo>
                      <a:cubicBezTo>
                        <a:pt x="129" y="202"/>
                        <a:pt x="129" y="202"/>
                        <a:pt x="129" y="202"/>
                      </a:cubicBezTo>
                      <a:cubicBezTo>
                        <a:pt x="43" y="202"/>
                        <a:pt x="43" y="202"/>
                        <a:pt x="43" y="202"/>
                      </a:cubicBezTo>
                      <a:lnTo>
                        <a:pt x="43" y="192"/>
                      </a:lnTo>
                      <a:close/>
                      <a:moveTo>
                        <a:pt x="129" y="126"/>
                      </a:move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lnTo>
                        <a:pt x="129" y="126"/>
                      </a:lnTo>
                      <a:close/>
                      <a:moveTo>
                        <a:pt x="208" y="111"/>
                      </a:moveTo>
                      <a:cubicBezTo>
                        <a:pt x="215" y="101"/>
                        <a:pt x="215" y="101"/>
                        <a:pt x="215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9" y="90"/>
                        <a:pt x="219" y="90"/>
                        <a:pt x="219" y="90"/>
                      </a:cubicBezTo>
                      <a:cubicBezTo>
                        <a:pt x="208" y="106"/>
                        <a:pt x="208" y="106"/>
                        <a:pt x="208" y="106"/>
                      </a:cubicBezTo>
                      <a:lnTo>
                        <a:pt x="208" y="111"/>
                      </a:lnTo>
                      <a:close/>
                      <a:moveTo>
                        <a:pt x="117" y="92"/>
                      </a:moveTo>
                      <a:cubicBezTo>
                        <a:pt x="43" y="92"/>
                        <a:pt x="43" y="92"/>
                        <a:pt x="43" y="92"/>
                      </a:cubicBezTo>
                      <a:cubicBezTo>
                        <a:pt x="43" y="102"/>
                        <a:pt x="43" y="102"/>
                        <a:pt x="43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lnTo>
                        <a:pt x="117" y="92"/>
                      </a:lnTo>
                      <a:close/>
                      <a:moveTo>
                        <a:pt x="43" y="235"/>
                      </a:moveTo>
                      <a:cubicBezTo>
                        <a:pt x="117" y="235"/>
                        <a:pt x="117" y="235"/>
                        <a:pt x="117" y="23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lnTo>
                        <a:pt x="43" y="235"/>
                      </a:lnTo>
                      <a:close/>
                      <a:moveTo>
                        <a:pt x="208" y="287"/>
                      </a:moveTo>
                      <a:cubicBezTo>
                        <a:pt x="11" y="287"/>
                        <a:pt x="11" y="287"/>
                        <a:pt x="11" y="28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7" y="31"/>
                        <a:pt x="40" y="26"/>
                        <a:pt x="44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219" y="300"/>
                        <a:pt x="219" y="300"/>
                        <a:pt x="219" y="300"/>
                      </a:cubicBezTo>
                      <a:cubicBezTo>
                        <a:pt x="219" y="157"/>
                        <a:pt x="219" y="157"/>
                        <a:pt x="219" y="157"/>
                      </a:cubicBezTo>
                      <a:cubicBezTo>
                        <a:pt x="208" y="173"/>
                        <a:pt x="208" y="173"/>
                        <a:pt x="208" y="173"/>
                      </a:cubicBezTo>
                      <a:lnTo>
                        <a:pt x="208" y="287"/>
                      </a:lnTo>
                      <a:close/>
                      <a:moveTo>
                        <a:pt x="117" y="159"/>
                      </a:moveTo>
                      <a:cubicBezTo>
                        <a:pt x="43" y="159"/>
                        <a:pt x="43" y="159"/>
                        <a:pt x="43" y="159"/>
                      </a:cubicBezTo>
                      <a:cubicBezTo>
                        <a:pt x="43" y="169"/>
                        <a:pt x="43" y="169"/>
                        <a:pt x="43" y="169"/>
                      </a:cubicBezTo>
                      <a:cubicBezTo>
                        <a:pt x="117" y="169"/>
                        <a:pt x="117" y="169"/>
                        <a:pt x="117" y="169"/>
                      </a:cubicBezTo>
                      <a:lnTo>
                        <a:pt x="117" y="159"/>
                      </a:lnTo>
                      <a:close/>
                      <a:moveTo>
                        <a:pt x="41" y="36"/>
                      </a:moveTo>
                      <a:cubicBezTo>
                        <a:pt x="43" y="29"/>
                        <a:pt x="50" y="25"/>
                        <a:pt x="57" y="22"/>
                      </a:cubicBezTo>
                      <a:cubicBezTo>
                        <a:pt x="63" y="21"/>
                        <a:pt x="71" y="20"/>
                        <a:pt x="77" y="20"/>
                      </a:cubicBezTo>
                      <a:cubicBezTo>
                        <a:pt x="80" y="20"/>
                        <a:pt x="83" y="20"/>
                        <a:pt x="86" y="20"/>
                      </a:cubicBezTo>
                      <a:cubicBezTo>
                        <a:pt x="87" y="20"/>
                        <a:pt x="88" y="20"/>
                        <a:pt x="89" y="20"/>
                      </a:cubicBezTo>
                      <a:cubicBezTo>
                        <a:pt x="89" y="9"/>
                        <a:pt x="98" y="0"/>
                        <a:pt x="110" y="0"/>
                      </a:cubicBezTo>
                      <a:cubicBezTo>
                        <a:pt x="121" y="0"/>
                        <a:pt x="130" y="9"/>
                        <a:pt x="130" y="20"/>
                      </a:cubicBezTo>
                      <a:cubicBezTo>
                        <a:pt x="131" y="20"/>
                        <a:pt x="132" y="20"/>
                        <a:pt x="133" y="20"/>
                      </a:cubicBezTo>
                      <a:cubicBezTo>
                        <a:pt x="136" y="20"/>
                        <a:pt x="139" y="20"/>
                        <a:pt x="142" y="20"/>
                      </a:cubicBezTo>
                      <a:cubicBezTo>
                        <a:pt x="149" y="20"/>
                        <a:pt x="156" y="21"/>
                        <a:pt x="162" y="22"/>
                      </a:cubicBezTo>
                      <a:cubicBezTo>
                        <a:pt x="170" y="25"/>
                        <a:pt x="176" y="29"/>
                        <a:pt x="178" y="36"/>
                      </a:cubicBezTo>
                      <a:cubicBezTo>
                        <a:pt x="179" y="38"/>
                        <a:pt x="179" y="41"/>
                        <a:pt x="179" y="43"/>
                      </a:cubicBezTo>
                      <a:cubicBezTo>
                        <a:pt x="145" y="43"/>
                        <a:pt x="74" y="43"/>
                        <a:pt x="40" y="43"/>
                      </a:cubicBezTo>
                      <a:cubicBezTo>
                        <a:pt x="40" y="41"/>
                        <a:pt x="41" y="38"/>
                        <a:pt x="41" y="36"/>
                      </a:cubicBezTo>
                      <a:close/>
                      <a:moveTo>
                        <a:pt x="99" y="20"/>
                      </a:moveTo>
                      <a:cubicBezTo>
                        <a:pt x="103" y="20"/>
                        <a:pt x="106" y="20"/>
                        <a:pt x="110" y="20"/>
                      </a:cubicBezTo>
                      <a:cubicBezTo>
                        <a:pt x="113" y="20"/>
                        <a:pt x="116" y="20"/>
                        <a:pt x="120" y="20"/>
                      </a:cubicBezTo>
                      <a:cubicBezTo>
                        <a:pt x="119" y="15"/>
                        <a:pt x="115" y="11"/>
                        <a:pt x="110" y="11"/>
                      </a:cubicBezTo>
                      <a:cubicBezTo>
                        <a:pt x="104" y="11"/>
                        <a:pt x="100" y="15"/>
                        <a:pt x="99" y="20"/>
                      </a:cubicBezTo>
                      <a:close/>
                      <a:moveTo>
                        <a:pt x="190" y="269"/>
                      </a:moveTo>
                      <a:cubicBezTo>
                        <a:pt x="29" y="269"/>
                        <a:pt x="29" y="269"/>
                        <a:pt x="29" y="269"/>
                      </a:cubicBezTo>
                      <a:cubicBezTo>
                        <a:pt x="29" y="59"/>
                        <a:pt x="29" y="59"/>
                        <a:pt x="29" y="59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200" y="57"/>
                        <a:pt x="200" y="57"/>
                        <a:pt x="200" y="57"/>
                      </a:cubicBezTo>
                      <a:cubicBezTo>
                        <a:pt x="200" y="49"/>
                        <a:pt x="200" y="49"/>
                        <a:pt x="200" y="4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278"/>
                        <a:pt x="19" y="278"/>
                        <a:pt x="19" y="278"/>
                      </a:cubicBezTo>
                      <a:cubicBezTo>
                        <a:pt x="200" y="278"/>
                        <a:pt x="200" y="278"/>
                        <a:pt x="200" y="278"/>
                      </a:cubicBezTo>
                      <a:cubicBezTo>
                        <a:pt x="200" y="185"/>
                        <a:pt x="200" y="185"/>
                        <a:pt x="200" y="185"/>
                      </a:cubicBezTo>
                      <a:cubicBezTo>
                        <a:pt x="190" y="199"/>
                        <a:pt x="190" y="199"/>
                        <a:pt x="190" y="199"/>
                      </a:cubicBezTo>
                      <a:lnTo>
                        <a:pt x="190" y="269"/>
                      </a:lnTo>
                      <a:close/>
                      <a:moveTo>
                        <a:pt x="200" y="119"/>
                      </a:move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200" y="124"/>
                        <a:pt x="200" y="124"/>
                        <a:pt x="200" y="124"/>
                      </a:cubicBezTo>
                      <a:lnTo>
                        <a:pt x="200" y="119"/>
                      </a:lnTo>
                      <a:close/>
                      <a:moveTo>
                        <a:pt x="215" y="35"/>
                      </a:moveTo>
                      <a:cubicBezTo>
                        <a:pt x="219" y="35"/>
                        <a:pt x="219" y="35"/>
                        <a:pt x="219" y="35"/>
                      </a:cubicBezTo>
                      <a:cubicBezTo>
                        <a:pt x="219" y="22"/>
                        <a:pt x="219" y="22"/>
                        <a:pt x="219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9" y="26"/>
                        <a:pt x="182" y="30"/>
                        <a:pt x="184" y="36"/>
                      </a:cubicBezTo>
                      <a:cubicBezTo>
                        <a:pt x="208" y="36"/>
                        <a:pt x="208" y="36"/>
                        <a:pt x="208" y="36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lnTo>
                        <a:pt x="215" y="35"/>
                      </a:lnTo>
                      <a:close/>
                      <a:moveTo>
                        <a:pt x="246" y="41"/>
                      </a:moveTo>
                      <a:cubicBezTo>
                        <a:pt x="182" y="134"/>
                        <a:pt x="182" y="134"/>
                        <a:pt x="182" y="134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lnTo>
                        <a:pt x="246" y="41"/>
                      </a:lnTo>
                      <a:close/>
                      <a:moveTo>
                        <a:pt x="246" y="107"/>
                      </a:move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55" y="201"/>
                        <a:pt x="155" y="201"/>
                        <a:pt x="155" y="201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56" y="159"/>
                        <a:pt x="156" y="159"/>
                        <a:pt x="156" y="159"/>
                      </a:cubicBezTo>
                      <a:cubicBezTo>
                        <a:pt x="169" y="180"/>
                        <a:pt x="169" y="180"/>
                        <a:pt x="169" y="180"/>
                      </a:cubicBezTo>
                      <a:cubicBezTo>
                        <a:pt x="218" y="107"/>
                        <a:pt x="218" y="107"/>
                        <a:pt x="218" y="107"/>
                      </a:cubicBezTo>
                      <a:lnTo>
                        <a:pt x="246" y="107"/>
                      </a:lnTo>
                      <a:close/>
                    </a:path>
                  </a:pathLst>
                </a:custGeom>
                <a:solidFill>
                  <a:srgbClr val="12CC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lIns="82305" tIns="41153" rIns="82305" bIns="41153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5375" name="Freeform 81">
                  <a:extLst>
                    <a:ext uri="{FF2B5EF4-FFF2-40B4-BE49-F238E27FC236}">
                      <a16:creationId xmlns="" xmlns:a16="http://schemas.microsoft.com/office/drawing/2014/main" id="{653BBD37-66EA-4D37-A7B3-B1E8D867A42A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957967" y="780476"/>
                  <a:ext cx="811029" cy="494945"/>
                </a:xfrm>
                <a:custGeom>
                  <a:avLst/>
                  <a:gdLst>
                    <a:gd name="T0" fmla="*/ 1588 w 3451"/>
                    <a:gd name="T1" fmla="*/ 2110 h 2110"/>
                    <a:gd name="T2" fmla="*/ 2100 w 3451"/>
                    <a:gd name="T3" fmla="*/ 1951 h 2110"/>
                    <a:gd name="T4" fmla="*/ 1141 w 3451"/>
                    <a:gd name="T5" fmla="*/ 1911 h 2110"/>
                    <a:gd name="T6" fmla="*/ 1215 w 3451"/>
                    <a:gd name="T7" fmla="*/ 1929 h 2110"/>
                    <a:gd name="T8" fmla="*/ 1799 w 3451"/>
                    <a:gd name="T9" fmla="*/ 2021 h 2110"/>
                    <a:gd name="T10" fmla="*/ 2036 w 3451"/>
                    <a:gd name="T11" fmla="*/ 1911 h 2110"/>
                    <a:gd name="T12" fmla="*/ 1121 w 3451"/>
                    <a:gd name="T13" fmla="*/ 1193 h 2110"/>
                    <a:gd name="T14" fmla="*/ 1992 w 3451"/>
                    <a:gd name="T15" fmla="*/ 1211 h 2110"/>
                    <a:gd name="T16" fmla="*/ 2497 w 3451"/>
                    <a:gd name="T17" fmla="*/ 803 h 2110"/>
                    <a:gd name="T18" fmla="*/ 975 w 3451"/>
                    <a:gd name="T19" fmla="*/ 240 h 2110"/>
                    <a:gd name="T20" fmla="*/ 1616 w 3451"/>
                    <a:gd name="T21" fmla="*/ 736 h 2110"/>
                    <a:gd name="T22" fmla="*/ 2006 w 3451"/>
                    <a:gd name="T23" fmla="*/ 508 h 2110"/>
                    <a:gd name="T24" fmla="*/ 1990 w 3451"/>
                    <a:gd name="T25" fmla="*/ 320 h 2110"/>
                    <a:gd name="T26" fmla="*/ 2004 w 3451"/>
                    <a:gd name="T27" fmla="*/ 426 h 2110"/>
                    <a:gd name="T28" fmla="*/ 2038 w 3451"/>
                    <a:gd name="T29" fmla="*/ 1120 h 2110"/>
                    <a:gd name="T30" fmla="*/ 2304 w 3451"/>
                    <a:gd name="T31" fmla="*/ 985 h 2110"/>
                    <a:gd name="T32" fmla="*/ 2225 w 3451"/>
                    <a:gd name="T33" fmla="*/ 465 h 2110"/>
                    <a:gd name="T34" fmla="*/ 2219 w 3451"/>
                    <a:gd name="T35" fmla="*/ 477 h 2110"/>
                    <a:gd name="T36" fmla="*/ 1844 w 3451"/>
                    <a:gd name="T37" fmla="*/ 192 h 2110"/>
                    <a:gd name="T38" fmla="*/ 1818 w 3451"/>
                    <a:gd name="T39" fmla="*/ 109 h 2110"/>
                    <a:gd name="T40" fmla="*/ 1133 w 3451"/>
                    <a:gd name="T41" fmla="*/ 1121 h 2110"/>
                    <a:gd name="T42" fmla="*/ 1171 w 3451"/>
                    <a:gd name="T43" fmla="*/ 951 h 2110"/>
                    <a:gd name="T44" fmla="*/ 1115 w 3451"/>
                    <a:gd name="T45" fmla="*/ 350 h 2110"/>
                    <a:gd name="T46" fmla="*/ 1155 w 3451"/>
                    <a:gd name="T47" fmla="*/ 517 h 2110"/>
                    <a:gd name="T48" fmla="*/ 1265 w 3451"/>
                    <a:gd name="T49" fmla="*/ 843 h 2110"/>
                    <a:gd name="T50" fmla="*/ 1555 w 3451"/>
                    <a:gd name="T51" fmla="*/ 284 h 2110"/>
                    <a:gd name="T52" fmla="*/ 1353 w 3451"/>
                    <a:gd name="T53" fmla="*/ 109 h 2110"/>
                    <a:gd name="T54" fmla="*/ 1221 w 3451"/>
                    <a:gd name="T55" fmla="*/ 201 h 2110"/>
                    <a:gd name="T56" fmla="*/ 923 w 3451"/>
                    <a:gd name="T57" fmla="*/ 379 h 2110"/>
                    <a:gd name="T58" fmla="*/ 945 w 3451"/>
                    <a:gd name="T59" fmla="*/ 466 h 2110"/>
                    <a:gd name="T60" fmla="*/ 447 w 3451"/>
                    <a:gd name="T61" fmla="*/ 993 h 2110"/>
                    <a:gd name="T62" fmla="*/ 2737 w 3451"/>
                    <a:gd name="T63" fmla="*/ 1157 h 2110"/>
                    <a:gd name="T64" fmla="*/ 1748 w 3451"/>
                    <a:gd name="T65" fmla="*/ 1552 h 2110"/>
                    <a:gd name="T66" fmla="*/ 2015 w 3451"/>
                    <a:gd name="T67" fmla="*/ 1319 h 2110"/>
                    <a:gd name="T68" fmla="*/ 581 w 3451"/>
                    <a:gd name="T69" fmla="*/ 1265 h 2110"/>
                    <a:gd name="T70" fmla="*/ 1557 w 3451"/>
                    <a:gd name="T71" fmla="*/ 1799 h 2110"/>
                    <a:gd name="T72" fmla="*/ 2476 w 3451"/>
                    <a:gd name="T73" fmla="*/ 1476 h 2110"/>
                    <a:gd name="T74" fmla="*/ 123 w 3451"/>
                    <a:gd name="T75" fmla="*/ 1195 h 2110"/>
                    <a:gd name="T76" fmla="*/ 231 w 3451"/>
                    <a:gd name="T77" fmla="*/ 956 h 2110"/>
                    <a:gd name="T78" fmla="*/ 530 w 3451"/>
                    <a:gd name="T79" fmla="*/ 1074 h 2110"/>
                    <a:gd name="T80" fmla="*/ 658 w 3451"/>
                    <a:gd name="T81" fmla="*/ 1255 h 2110"/>
                    <a:gd name="T82" fmla="*/ 628 w 3451"/>
                    <a:gd name="T83" fmla="*/ 1016 h 2110"/>
                    <a:gd name="T84" fmla="*/ 724 w 3451"/>
                    <a:gd name="T85" fmla="*/ 1343 h 2110"/>
                    <a:gd name="T86" fmla="*/ 824 w 3451"/>
                    <a:gd name="T87" fmla="*/ 1434 h 2110"/>
                    <a:gd name="T88" fmla="*/ 767 w 3451"/>
                    <a:gd name="T89" fmla="*/ 1212 h 2110"/>
                    <a:gd name="T90" fmla="*/ 927 w 3451"/>
                    <a:gd name="T91" fmla="*/ 1501 h 2110"/>
                    <a:gd name="T92" fmla="*/ 988 w 3451"/>
                    <a:gd name="T93" fmla="*/ 1427 h 2110"/>
                    <a:gd name="T94" fmla="*/ 1270 w 3451"/>
                    <a:gd name="T95" fmla="*/ 1671 h 2110"/>
                    <a:gd name="T96" fmla="*/ 1264 w 3451"/>
                    <a:gd name="T97" fmla="*/ 1444 h 2110"/>
                    <a:gd name="T98" fmla="*/ 1501 w 3451"/>
                    <a:gd name="T99" fmla="*/ 1703 h 2110"/>
                    <a:gd name="T100" fmla="*/ 1695 w 3451"/>
                    <a:gd name="T101" fmla="*/ 1440 h 2110"/>
                    <a:gd name="T102" fmla="*/ 2020 w 3451"/>
                    <a:gd name="T103" fmla="*/ 1654 h 2110"/>
                    <a:gd name="T104" fmla="*/ 1901 w 3451"/>
                    <a:gd name="T105" fmla="*/ 1457 h 2110"/>
                    <a:gd name="T106" fmla="*/ 2053 w 3451"/>
                    <a:gd name="T107" fmla="*/ 1600 h 2110"/>
                    <a:gd name="T108" fmla="*/ 2208 w 3451"/>
                    <a:gd name="T109" fmla="*/ 1543 h 2110"/>
                    <a:gd name="T110" fmla="*/ 2294 w 3451"/>
                    <a:gd name="T111" fmla="*/ 1280 h 2110"/>
                    <a:gd name="T112" fmla="*/ 2386 w 3451"/>
                    <a:gd name="T113" fmla="*/ 1486 h 2110"/>
                    <a:gd name="T114" fmla="*/ 2473 w 3451"/>
                    <a:gd name="T115" fmla="*/ 1155 h 2110"/>
                    <a:gd name="T116" fmla="*/ 2654 w 3451"/>
                    <a:gd name="T117" fmla="*/ 1074 h 2110"/>
                    <a:gd name="T118" fmla="*/ 2954 w 3451"/>
                    <a:gd name="T119" fmla="*/ 1154 h 2110"/>
                    <a:gd name="T120" fmla="*/ 3062 w 3451"/>
                    <a:gd name="T121" fmla="*/ 1154 h 2110"/>
                    <a:gd name="T122" fmla="*/ 1038 w 3451"/>
                    <a:gd name="T123" fmla="*/ 1498 h 2110"/>
                    <a:gd name="T124" fmla="*/ 2472 w 3451"/>
                    <a:gd name="T125" fmla="*/ 1231 h 211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451"/>
                    <a:gd name="T190" fmla="*/ 0 h 2110"/>
                    <a:gd name="T191" fmla="*/ 3451 w 3451"/>
                    <a:gd name="T192" fmla="*/ 2110 h 2110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451" h="2110">
                      <a:moveTo>
                        <a:pt x="1585" y="1902"/>
                      </a:moveTo>
                      <a:cubicBezTo>
                        <a:pt x="1383" y="1902"/>
                        <a:pt x="1184" y="1867"/>
                        <a:pt x="1012" y="1802"/>
                      </a:cubicBezTo>
                      <a:cubicBezTo>
                        <a:pt x="945" y="1776"/>
                        <a:pt x="884" y="1747"/>
                        <a:pt x="828" y="1714"/>
                      </a:cubicBezTo>
                      <a:cubicBezTo>
                        <a:pt x="896" y="1807"/>
                        <a:pt x="980" y="1887"/>
                        <a:pt x="1077" y="1951"/>
                      </a:cubicBezTo>
                      <a:cubicBezTo>
                        <a:pt x="1119" y="1979"/>
                        <a:pt x="1165" y="2004"/>
                        <a:pt x="1212" y="2026"/>
                      </a:cubicBezTo>
                      <a:cubicBezTo>
                        <a:pt x="1264" y="2049"/>
                        <a:pt x="1318" y="2068"/>
                        <a:pt x="1375" y="2082"/>
                      </a:cubicBezTo>
                      <a:cubicBezTo>
                        <a:pt x="1443" y="2099"/>
                        <a:pt x="1515" y="2108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662" y="2108"/>
                        <a:pt x="1733" y="2099"/>
                        <a:pt x="1802" y="2082"/>
                      </a:cubicBezTo>
                      <a:cubicBezTo>
                        <a:pt x="1858" y="2068"/>
                        <a:pt x="1913" y="2049"/>
                        <a:pt x="1965" y="2026"/>
                      </a:cubicBezTo>
                      <a:cubicBezTo>
                        <a:pt x="2012" y="2004"/>
                        <a:pt x="2057" y="1979"/>
                        <a:pt x="2100" y="1951"/>
                      </a:cubicBezTo>
                      <a:cubicBezTo>
                        <a:pt x="2199" y="1886"/>
                        <a:pt x="2285" y="1802"/>
                        <a:pt x="2354" y="1706"/>
                      </a:cubicBezTo>
                      <a:cubicBezTo>
                        <a:pt x="2264" y="1761"/>
                        <a:pt x="2159" y="1806"/>
                        <a:pt x="2045" y="1839"/>
                      </a:cubicBezTo>
                      <a:cubicBezTo>
                        <a:pt x="1899" y="1881"/>
                        <a:pt x="1744" y="1902"/>
                        <a:pt x="1585" y="1902"/>
                      </a:cubicBezTo>
                      <a:close/>
                      <a:moveTo>
                        <a:pt x="1104" y="1897"/>
                      </a:moveTo>
                      <a:cubicBezTo>
                        <a:pt x="1087" y="1886"/>
                        <a:pt x="1071" y="1874"/>
                        <a:pt x="1054" y="1861"/>
                      </a:cubicBezTo>
                      <a:cubicBezTo>
                        <a:pt x="1080" y="1873"/>
                        <a:pt x="1107" y="1883"/>
                        <a:pt x="1134" y="1893"/>
                      </a:cubicBezTo>
                      <a:cubicBezTo>
                        <a:pt x="1136" y="1899"/>
                        <a:pt x="1138" y="1905"/>
                        <a:pt x="1141" y="1911"/>
                      </a:cubicBezTo>
                      <a:cubicBezTo>
                        <a:pt x="1128" y="1907"/>
                        <a:pt x="1116" y="1902"/>
                        <a:pt x="1104" y="1897"/>
                      </a:cubicBezTo>
                      <a:close/>
                      <a:moveTo>
                        <a:pt x="1557" y="2049"/>
                      </a:moveTo>
                      <a:cubicBezTo>
                        <a:pt x="1532" y="2048"/>
                        <a:pt x="1513" y="2045"/>
                        <a:pt x="1488" y="2042"/>
                      </a:cubicBezTo>
                      <a:cubicBezTo>
                        <a:pt x="1451" y="2037"/>
                        <a:pt x="1414" y="2030"/>
                        <a:pt x="1378" y="2021"/>
                      </a:cubicBezTo>
                      <a:cubicBezTo>
                        <a:pt x="1353" y="2014"/>
                        <a:pt x="1328" y="2007"/>
                        <a:pt x="1304" y="1998"/>
                      </a:cubicBezTo>
                      <a:cubicBezTo>
                        <a:pt x="1284" y="1991"/>
                        <a:pt x="1265" y="1983"/>
                        <a:pt x="1247" y="1975"/>
                      </a:cubicBezTo>
                      <a:cubicBezTo>
                        <a:pt x="1235" y="1962"/>
                        <a:pt x="1224" y="1947"/>
                        <a:pt x="1215" y="1929"/>
                      </a:cubicBezTo>
                      <a:cubicBezTo>
                        <a:pt x="1213" y="1925"/>
                        <a:pt x="1211" y="1921"/>
                        <a:pt x="1209" y="1917"/>
                      </a:cubicBezTo>
                      <a:cubicBezTo>
                        <a:pt x="1329" y="1952"/>
                        <a:pt x="1449" y="1971"/>
                        <a:pt x="1557" y="1973"/>
                      </a:cubicBezTo>
                      <a:lnTo>
                        <a:pt x="1557" y="2049"/>
                      </a:lnTo>
                      <a:close/>
                      <a:moveTo>
                        <a:pt x="1962" y="1929"/>
                      </a:moveTo>
                      <a:cubicBezTo>
                        <a:pt x="1952" y="1947"/>
                        <a:pt x="1942" y="1962"/>
                        <a:pt x="1930" y="1975"/>
                      </a:cubicBezTo>
                      <a:cubicBezTo>
                        <a:pt x="1911" y="1983"/>
                        <a:pt x="1892" y="1991"/>
                        <a:pt x="1873" y="1998"/>
                      </a:cubicBezTo>
                      <a:cubicBezTo>
                        <a:pt x="1849" y="2007"/>
                        <a:pt x="1824" y="2014"/>
                        <a:pt x="1799" y="2021"/>
                      </a:cubicBezTo>
                      <a:cubicBezTo>
                        <a:pt x="1763" y="2030"/>
                        <a:pt x="1726" y="2037"/>
                        <a:pt x="1689" y="2042"/>
                      </a:cubicBezTo>
                      <a:cubicBezTo>
                        <a:pt x="1664" y="2045"/>
                        <a:pt x="1645" y="2048"/>
                        <a:pt x="1620" y="2049"/>
                      </a:cubicBezTo>
                      <a:cubicBezTo>
                        <a:pt x="1620" y="1973"/>
                        <a:pt x="1620" y="1973"/>
                        <a:pt x="1620" y="1973"/>
                      </a:cubicBezTo>
                      <a:cubicBezTo>
                        <a:pt x="1728" y="1971"/>
                        <a:pt x="1848" y="1952"/>
                        <a:pt x="1968" y="1917"/>
                      </a:cubicBezTo>
                      <a:cubicBezTo>
                        <a:pt x="1966" y="1921"/>
                        <a:pt x="1964" y="1925"/>
                        <a:pt x="1962" y="1929"/>
                      </a:cubicBezTo>
                      <a:close/>
                      <a:moveTo>
                        <a:pt x="2072" y="1897"/>
                      </a:moveTo>
                      <a:cubicBezTo>
                        <a:pt x="2060" y="1902"/>
                        <a:pt x="2048" y="1907"/>
                        <a:pt x="2036" y="1911"/>
                      </a:cubicBezTo>
                      <a:cubicBezTo>
                        <a:pt x="2038" y="1905"/>
                        <a:pt x="2040" y="1899"/>
                        <a:pt x="2043" y="1893"/>
                      </a:cubicBezTo>
                      <a:cubicBezTo>
                        <a:pt x="2070" y="1883"/>
                        <a:pt x="2097" y="1872"/>
                        <a:pt x="2123" y="1860"/>
                      </a:cubicBezTo>
                      <a:cubicBezTo>
                        <a:pt x="2107" y="1873"/>
                        <a:pt x="2090" y="1886"/>
                        <a:pt x="2072" y="1897"/>
                      </a:cubicBezTo>
                      <a:close/>
                      <a:moveTo>
                        <a:pt x="699" y="879"/>
                      </a:moveTo>
                      <a:cubicBezTo>
                        <a:pt x="783" y="1007"/>
                        <a:pt x="903" y="1100"/>
                        <a:pt x="1046" y="1163"/>
                      </a:cubicBezTo>
                      <a:cubicBezTo>
                        <a:pt x="1070" y="1173"/>
                        <a:pt x="1095" y="1182"/>
                        <a:pt x="1121" y="1191"/>
                      </a:cubicBezTo>
                      <a:cubicBezTo>
                        <a:pt x="1121" y="1191"/>
                        <a:pt x="1121" y="1192"/>
                        <a:pt x="1121" y="1193"/>
                      </a:cubicBezTo>
                      <a:cubicBezTo>
                        <a:pt x="1140" y="1199"/>
                        <a:pt x="1159" y="1205"/>
                        <a:pt x="1178" y="1211"/>
                      </a:cubicBezTo>
                      <a:cubicBezTo>
                        <a:pt x="1178" y="1210"/>
                        <a:pt x="1178" y="1209"/>
                        <a:pt x="1178" y="1208"/>
                      </a:cubicBezTo>
                      <a:cubicBezTo>
                        <a:pt x="1237" y="1225"/>
                        <a:pt x="1296" y="1239"/>
                        <a:pt x="1355" y="1249"/>
                      </a:cubicBezTo>
                      <a:cubicBezTo>
                        <a:pt x="1429" y="1259"/>
                        <a:pt x="1506" y="1264"/>
                        <a:pt x="1585" y="1264"/>
                      </a:cubicBezTo>
                      <a:cubicBezTo>
                        <a:pt x="1663" y="1264"/>
                        <a:pt x="1739" y="1259"/>
                        <a:pt x="1812" y="1249"/>
                      </a:cubicBezTo>
                      <a:cubicBezTo>
                        <a:pt x="1872" y="1239"/>
                        <a:pt x="1932" y="1225"/>
                        <a:pt x="1992" y="1208"/>
                      </a:cubicBezTo>
                      <a:cubicBezTo>
                        <a:pt x="1992" y="1209"/>
                        <a:pt x="1992" y="1210"/>
                        <a:pt x="1992" y="1211"/>
                      </a:cubicBezTo>
                      <a:cubicBezTo>
                        <a:pt x="2012" y="1205"/>
                        <a:pt x="2031" y="1199"/>
                        <a:pt x="2049" y="1193"/>
                      </a:cubicBezTo>
                      <a:cubicBezTo>
                        <a:pt x="2049" y="1192"/>
                        <a:pt x="2049" y="1191"/>
                        <a:pt x="2049" y="1190"/>
                      </a:cubicBezTo>
                      <a:cubicBezTo>
                        <a:pt x="2077" y="1181"/>
                        <a:pt x="2104" y="1171"/>
                        <a:pt x="2130" y="1161"/>
                      </a:cubicBezTo>
                      <a:cubicBezTo>
                        <a:pt x="2267" y="1099"/>
                        <a:pt x="2382" y="1010"/>
                        <a:pt x="2465" y="888"/>
                      </a:cubicBezTo>
                      <a:cubicBezTo>
                        <a:pt x="2466" y="887"/>
                        <a:pt x="2467" y="885"/>
                        <a:pt x="2467" y="883"/>
                      </a:cubicBezTo>
                      <a:cubicBezTo>
                        <a:pt x="2472" y="873"/>
                        <a:pt x="2476" y="863"/>
                        <a:pt x="2480" y="852"/>
                      </a:cubicBezTo>
                      <a:cubicBezTo>
                        <a:pt x="2497" y="803"/>
                        <a:pt x="2497" y="803"/>
                        <a:pt x="2497" y="803"/>
                      </a:cubicBezTo>
                      <a:cubicBezTo>
                        <a:pt x="2495" y="788"/>
                        <a:pt x="2491" y="763"/>
                        <a:pt x="2490" y="756"/>
                      </a:cubicBezTo>
                      <a:cubicBezTo>
                        <a:pt x="2458" y="596"/>
                        <a:pt x="2386" y="451"/>
                        <a:pt x="2285" y="332"/>
                      </a:cubicBezTo>
                      <a:cubicBezTo>
                        <a:pt x="2272" y="316"/>
                        <a:pt x="2259" y="301"/>
                        <a:pt x="2245" y="287"/>
                      </a:cubicBezTo>
                      <a:cubicBezTo>
                        <a:pt x="2241" y="283"/>
                        <a:pt x="2195" y="240"/>
                        <a:pt x="2195" y="240"/>
                      </a:cubicBezTo>
                      <a:cubicBezTo>
                        <a:pt x="2033" y="94"/>
                        <a:pt x="1819" y="4"/>
                        <a:pt x="1585" y="0"/>
                      </a:cubicBezTo>
                      <a:cubicBezTo>
                        <a:pt x="1585" y="0"/>
                        <a:pt x="1585" y="0"/>
                        <a:pt x="1585" y="0"/>
                      </a:cubicBezTo>
                      <a:cubicBezTo>
                        <a:pt x="1351" y="4"/>
                        <a:pt x="1137" y="94"/>
                        <a:pt x="975" y="240"/>
                      </a:cubicBezTo>
                      <a:cubicBezTo>
                        <a:pt x="975" y="240"/>
                        <a:pt x="925" y="283"/>
                        <a:pt x="886" y="332"/>
                      </a:cubicBezTo>
                      <a:cubicBezTo>
                        <a:pt x="784" y="451"/>
                        <a:pt x="712" y="596"/>
                        <a:pt x="681" y="756"/>
                      </a:cubicBezTo>
                      <a:cubicBezTo>
                        <a:pt x="680" y="759"/>
                        <a:pt x="677" y="779"/>
                        <a:pt x="673" y="806"/>
                      </a:cubicBezTo>
                      <a:cubicBezTo>
                        <a:pt x="689" y="853"/>
                        <a:pt x="689" y="853"/>
                        <a:pt x="689" y="853"/>
                      </a:cubicBezTo>
                      <a:cubicBezTo>
                        <a:pt x="692" y="861"/>
                        <a:pt x="695" y="870"/>
                        <a:pt x="699" y="879"/>
                      </a:cubicBezTo>
                      <a:close/>
                      <a:moveTo>
                        <a:pt x="1616" y="1197"/>
                      </a:moveTo>
                      <a:cubicBezTo>
                        <a:pt x="1616" y="736"/>
                        <a:pt x="1616" y="736"/>
                        <a:pt x="1616" y="736"/>
                      </a:cubicBezTo>
                      <a:cubicBezTo>
                        <a:pt x="1687" y="734"/>
                        <a:pt x="1767" y="723"/>
                        <a:pt x="1852" y="700"/>
                      </a:cubicBezTo>
                      <a:cubicBezTo>
                        <a:pt x="1871" y="747"/>
                        <a:pt x="1889" y="794"/>
                        <a:pt x="1905" y="843"/>
                      </a:cubicBezTo>
                      <a:cubicBezTo>
                        <a:pt x="1918" y="879"/>
                        <a:pt x="1928" y="916"/>
                        <a:pt x="1938" y="951"/>
                      </a:cubicBezTo>
                      <a:cubicBezTo>
                        <a:pt x="1949" y="989"/>
                        <a:pt x="1958" y="1026"/>
                        <a:pt x="1966" y="1063"/>
                      </a:cubicBezTo>
                      <a:cubicBezTo>
                        <a:pt x="1972" y="1088"/>
                        <a:pt x="1977" y="1113"/>
                        <a:pt x="1981" y="1138"/>
                      </a:cubicBezTo>
                      <a:cubicBezTo>
                        <a:pt x="1857" y="1175"/>
                        <a:pt x="1731" y="1195"/>
                        <a:pt x="1616" y="1197"/>
                      </a:cubicBezTo>
                      <a:close/>
                      <a:moveTo>
                        <a:pt x="2006" y="508"/>
                      </a:moveTo>
                      <a:cubicBezTo>
                        <a:pt x="2009" y="511"/>
                        <a:pt x="2012" y="514"/>
                        <a:pt x="2015" y="517"/>
                      </a:cubicBezTo>
                      <a:cubicBezTo>
                        <a:pt x="2026" y="527"/>
                        <a:pt x="2035" y="538"/>
                        <a:pt x="2045" y="548"/>
                      </a:cubicBezTo>
                      <a:cubicBezTo>
                        <a:pt x="1998" y="577"/>
                        <a:pt x="1942" y="601"/>
                        <a:pt x="1882" y="620"/>
                      </a:cubicBezTo>
                      <a:cubicBezTo>
                        <a:pt x="1823" y="488"/>
                        <a:pt x="1755" y="373"/>
                        <a:pt x="1684" y="281"/>
                      </a:cubicBezTo>
                      <a:cubicBezTo>
                        <a:pt x="1798" y="335"/>
                        <a:pt x="1909" y="413"/>
                        <a:pt x="2006" y="508"/>
                      </a:cubicBezTo>
                      <a:close/>
                      <a:moveTo>
                        <a:pt x="1755" y="251"/>
                      </a:moveTo>
                      <a:cubicBezTo>
                        <a:pt x="1838" y="265"/>
                        <a:pt x="1917" y="288"/>
                        <a:pt x="1990" y="320"/>
                      </a:cubicBezTo>
                      <a:cubicBezTo>
                        <a:pt x="2013" y="329"/>
                        <a:pt x="2034" y="339"/>
                        <a:pt x="2055" y="350"/>
                      </a:cubicBezTo>
                      <a:cubicBezTo>
                        <a:pt x="2095" y="371"/>
                        <a:pt x="2133" y="394"/>
                        <a:pt x="2168" y="420"/>
                      </a:cubicBezTo>
                      <a:cubicBezTo>
                        <a:pt x="2165" y="427"/>
                        <a:pt x="2162" y="435"/>
                        <a:pt x="2158" y="443"/>
                      </a:cubicBezTo>
                      <a:cubicBezTo>
                        <a:pt x="2143" y="468"/>
                        <a:pt x="2121" y="492"/>
                        <a:pt x="2094" y="515"/>
                      </a:cubicBezTo>
                      <a:cubicBezTo>
                        <a:pt x="2085" y="504"/>
                        <a:pt x="2075" y="494"/>
                        <a:pt x="2065" y="484"/>
                      </a:cubicBezTo>
                      <a:cubicBezTo>
                        <a:pt x="2062" y="481"/>
                        <a:pt x="2060" y="479"/>
                        <a:pt x="2057" y="476"/>
                      </a:cubicBezTo>
                      <a:cubicBezTo>
                        <a:pt x="2040" y="459"/>
                        <a:pt x="2022" y="442"/>
                        <a:pt x="2004" y="426"/>
                      </a:cubicBezTo>
                      <a:cubicBezTo>
                        <a:pt x="1926" y="356"/>
                        <a:pt x="1842" y="298"/>
                        <a:pt x="1755" y="251"/>
                      </a:cubicBezTo>
                      <a:close/>
                      <a:moveTo>
                        <a:pt x="1824" y="636"/>
                      </a:moveTo>
                      <a:cubicBezTo>
                        <a:pt x="1753" y="654"/>
                        <a:pt x="1684" y="664"/>
                        <a:pt x="1616" y="666"/>
                      </a:cubicBezTo>
                      <a:cubicBezTo>
                        <a:pt x="1616" y="284"/>
                        <a:pt x="1616" y="284"/>
                        <a:pt x="1616" y="284"/>
                      </a:cubicBezTo>
                      <a:cubicBezTo>
                        <a:pt x="1623" y="292"/>
                        <a:pt x="1625" y="302"/>
                        <a:pt x="1632" y="311"/>
                      </a:cubicBezTo>
                      <a:cubicBezTo>
                        <a:pt x="1702" y="400"/>
                        <a:pt x="1768" y="512"/>
                        <a:pt x="1824" y="636"/>
                      </a:cubicBezTo>
                      <a:close/>
                      <a:moveTo>
                        <a:pt x="2038" y="1120"/>
                      </a:moveTo>
                      <a:cubicBezTo>
                        <a:pt x="2028" y="1066"/>
                        <a:pt x="2015" y="1009"/>
                        <a:pt x="1999" y="951"/>
                      </a:cubicBezTo>
                      <a:cubicBezTo>
                        <a:pt x="1989" y="915"/>
                        <a:pt x="1978" y="878"/>
                        <a:pt x="1966" y="840"/>
                      </a:cubicBezTo>
                      <a:cubicBezTo>
                        <a:pt x="1964" y="835"/>
                        <a:pt x="1963" y="830"/>
                        <a:pt x="1961" y="825"/>
                      </a:cubicBezTo>
                      <a:cubicBezTo>
                        <a:pt x="1945" y="776"/>
                        <a:pt x="1927" y="729"/>
                        <a:pt x="1909" y="684"/>
                      </a:cubicBezTo>
                      <a:cubicBezTo>
                        <a:pt x="1975" y="663"/>
                        <a:pt x="2038" y="636"/>
                        <a:pt x="2092" y="602"/>
                      </a:cubicBezTo>
                      <a:cubicBezTo>
                        <a:pt x="2183" y="710"/>
                        <a:pt x="2251" y="829"/>
                        <a:pt x="2293" y="951"/>
                      </a:cubicBezTo>
                      <a:cubicBezTo>
                        <a:pt x="2297" y="962"/>
                        <a:pt x="2300" y="974"/>
                        <a:pt x="2304" y="985"/>
                      </a:cubicBezTo>
                      <a:cubicBezTo>
                        <a:pt x="2234" y="1040"/>
                        <a:pt x="2140" y="1086"/>
                        <a:pt x="2038" y="1120"/>
                      </a:cubicBezTo>
                      <a:close/>
                      <a:moveTo>
                        <a:pt x="2246" y="379"/>
                      </a:moveTo>
                      <a:cubicBezTo>
                        <a:pt x="2261" y="398"/>
                        <a:pt x="2273" y="418"/>
                        <a:pt x="2284" y="440"/>
                      </a:cubicBezTo>
                      <a:cubicBezTo>
                        <a:pt x="2271" y="428"/>
                        <a:pt x="2258" y="416"/>
                        <a:pt x="2244" y="405"/>
                      </a:cubicBezTo>
                      <a:cubicBezTo>
                        <a:pt x="2245" y="397"/>
                        <a:pt x="2246" y="388"/>
                        <a:pt x="2246" y="379"/>
                      </a:cubicBezTo>
                      <a:close/>
                      <a:moveTo>
                        <a:pt x="2219" y="477"/>
                      </a:moveTo>
                      <a:cubicBezTo>
                        <a:pt x="2221" y="473"/>
                        <a:pt x="2223" y="469"/>
                        <a:pt x="2225" y="465"/>
                      </a:cubicBezTo>
                      <a:cubicBezTo>
                        <a:pt x="2264" y="499"/>
                        <a:pt x="2299" y="537"/>
                        <a:pt x="2330" y="576"/>
                      </a:cubicBezTo>
                      <a:cubicBezTo>
                        <a:pt x="2357" y="611"/>
                        <a:pt x="2380" y="648"/>
                        <a:pt x="2399" y="686"/>
                      </a:cubicBezTo>
                      <a:cubicBezTo>
                        <a:pt x="2412" y="713"/>
                        <a:pt x="2423" y="741"/>
                        <a:pt x="2433" y="769"/>
                      </a:cubicBezTo>
                      <a:cubicBezTo>
                        <a:pt x="2433" y="773"/>
                        <a:pt x="2453" y="840"/>
                        <a:pt x="2352" y="942"/>
                      </a:cubicBezTo>
                      <a:cubicBezTo>
                        <a:pt x="2342" y="914"/>
                        <a:pt x="2332" y="886"/>
                        <a:pt x="2320" y="858"/>
                      </a:cubicBezTo>
                      <a:cubicBezTo>
                        <a:pt x="2276" y="757"/>
                        <a:pt x="2216" y="658"/>
                        <a:pt x="2140" y="567"/>
                      </a:cubicBezTo>
                      <a:cubicBezTo>
                        <a:pt x="2173" y="541"/>
                        <a:pt x="2201" y="510"/>
                        <a:pt x="2219" y="477"/>
                      </a:cubicBezTo>
                      <a:close/>
                      <a:moveTo>
                        <a:pt x="2022" y="219"/>
                      </a:moveTo>
                      <a:cubicBezTo>
                        <a:pt x="2069" y="234"/>
                        <a:pt x="2111" y="255"/>
                        <a:pt x="2149" y="283"/>
                      </a:cubicBezTo>
                      <a:cubicBezTo>
                        <a:pt x="2163" y="307"/>
                        <a:pt x="2172" y="331"/>
                        <a:pt x="2175" y="353"/>
                      </a:cubicBezTo>
                      <a:cubicBezTo>
                        <a:pt x="2133" y="325"/>
                        <a:pt x="2088" y="300"/>
                        <a:pt x="2041" y="278"/>
                      </a:cubicBezTo>
                      <a:cubicBezTo>
                        <a:pt x="2018" y="267"/>
                        <a:pt x="1995" y="258"/>
                        <a:pt x="1971" y="249"/>
                      </a:cubicBezTo>
                      <a:cubicBezTo>
                        <a:pt x="1909" y="225"/>
                        <a:pt x="1844" y="208"/>
                        <a:pt x="1776" y="196"/>
                      </a:cubicBezTo>
                      <a:cubicBezTo>
                        <a:pt x="1799" y="193"/>
                        <a:pt x="1822" y="192"/>
                        <a:pt x="1844" y="192"/>
                      </a:cubicBezTo>
                      <a:cubicBezTo>
                        <a:pt x="1881" y="192"/>
                        <a:pt x="1916" y="195"/>
                        <a:pt x="1950" y="201"/>
                      </a:cubicBezTo>
                      <a:cubicBezTo>
                        <a:pt x="1975" y="206"/>
                        <a:pt x="1999" y="211"/>
                        <a:pt x="2022" y="219"/>
                      </a:cubicBezTo>
                      <a:close/>
                      <a:moveTo>
                        <a:pt x="1859" y="116"/>
                      </a:moveTo>
                      <a:cubicBezTo>
                        <a:pt x="1872" y="120"/>
                        <a:pt x="1885" y="127"/>
                        <a:pt x="1897" y="136"/>
                      </a:cubicBezTo>
                      <a:cubicBezTo>
                        <a:pt x="1879" y="134"/>
                        <a:pt x="1862" y="134"/>
                        <a:pt x="1844" y="134"/>
                      </a:cubicBezTo>
                      <a:cubicBezTo>
                        <a:pt x="1798" y="134"/>
                        <a:pt x="1750" y="138"/>
                        <a:pt x="1703" y="147"/>
                      </a:cubicBezTo>
                      <a:cubicBezTo>
                        <a:pt x="1744" y="122"/>
                        <a:pt x="1782" y="109"/>
                        <a:pt x="1818" y="109"/>
                      </a:cubicBezTo>
                      <a:cubicBezTo>
                        <a:pt x="1832" y="109"/>
                        <a:pt x="1846" y="111"/>
                        <a:pt x="1859" y="116"/>
                      </a:cubicBezTo>
                      <a:close/>
                      <a:moveTo>
                        <a:pt x="1610" y="59"/>
                      </a:moveTo>
                      <a:cubicBezTo>
                        <a:pt x="1648" y="61"/>
                        <a:pt x="1686" y="65"/>
                        <a:pt x="1722" y="71"/>
                      </a:cubicBezTo>
                      <a:cubicBezTo>
                        <a:pt x="1685" y="87"/>
                        <a:pt x="1648" y="111"/>
                        <a:pt x="1610" y="142"/>
                      </a:cubicBezTo>
                      <a:lnTo>
                        <a:pt x="1610" y="59"/>
                      </a:lnTo>
                      <a:close/>
                      <a:moveTo>
                        <a:pt x="1171" y="951"/>
                      </a:moveTo>
                      <a:cubicBezTo>
                        <a:pt x="1155" y="1009"/>
                        <a:pt x="1143" y="1066"/>
                        <a:pt x="1133" y="1121"/>
                      </a:cubicBezTo>
                      <a:cubicBezTo>
                        <a:pt x="1030" y="1086"/>
                        <a:pt x="937" y="1040"/>
                        <a:pt x="867" y="985"/>
                      </a:cubicBezTo>
                      <a:cubicBezTo>
                        <a:pt x="870" y="974"/>
                        <a:pt x="873" y="963"/>
                        <a:pt x="877" y="951"/>
                      </a:cubicBezTo>
                      <a:cubicBezTo>
                        <a:pt x="919" y="830"/>
                        <a:pt x="987" y="710"/>
                        <a:pt x="1078" y="602"/>
                      </a:cubicBezTo>
                      <a:cubicBezTo>
                        <a:pt x="1132" y="636"/>
                        <a:pt x="1195" y="663"/>
                        <a:pt x="1261" y="684"/>
                      </a:cubicBezTo>
                      <a:cubicBezTo>
                        <a:pt x="1243" y="729"/>
                        <a:pt x="1225" y="776"/>
                        <a:pt x="1209" y="825"/>
                      </a:cubicBezTo>
                      <a:cubicBezTo>
                        <a:pt x="1208" y="830"/>
                        <a:pt x="1206" y="835"/>
                        <a:pt x="1204" y="840"/>
                      </a:cubicBezTo>
                      <a:cubicBezTo>
                        <a:pt x="1192" y="878"/>
                        <a:pt x="1181" y="915"/>
                        <a:pt x="1171" y="951"/>
                      </a:cubicBezTo>
                      <a:close/>
                      <a:moveTo>
                        <a:pt x="1166" y="426"/>
                      </a:moveTo>
                      <a:cubicBezTo>
                        <a:pt x="1148" y="442"/>
                        <a:pt x="1131" y="459"/>
                        <a:pt x="1114" y="476"/>
                      </a:cubicBezTo>
                      <a:cubicBezTo>
                        <a:pt x="1111" y="479"/>
                        <a:pt x="1108" y="481"/>
                        <a:pt x="1105" y="484"/>
                      </a:cubicBezTo>
                      <a:cubicBezTo>
                        <a:pt x="1095" y="494"/>
                        <a:pt x="1086" y="505"/>
                        <a:pt x="1076" y="515"/>
                      </a:cubicBezTo>
                      <a:cubicBezTo>
                        <a:pt x="1049" y="493"/>
                        <a:pt x="1026" y="468"/>
                        <a:pt x="1012" y="443"/>
                      </a:cubicBezTo>
                      <a:cubicBezTo>
                        <a:pt x="1008" y="435"/>
                        <a:pt x="1005" y="428"/>
                        <a:pt x="1002" y="420"/>
                      </a:cubicBezTo>
                      <a:cubicBezTo>
                        <a:pt x="1037" y="394"/>
                        <a:pt x="1075" y="371"/>
                        <a:pt x="1115" y="350"/>
                      </a:cubicBezTo>
                      <a:cubicBezTo>
                        <a:pt x="1136" y="339"/>
                        <a:pt x="1158" y="329"/>
                        <a:pt x="1180" y="320"/>
                      </a:cubicBezTo>
                      <a:cubicBezTo>
                        <a:pt x="1253" y="288"/>
                        <a:pt x="1332" y="265"/>
                        <a:pt x="1416" y="251"/>
                      </a:cubicBezTo>
                      <a:cubicBezTo>
                        <a:pt x="1328" y="298"/>
                        <a:pt x="1244" y="356"/>
                        <a:pt x="1166" y="426"/>
                      </a:cubicBezTo>
                      <a:close/>
                      <a:moveTo>
                        <a:pt x="1487" y="281"/>
                      </a:moveTo>
                      <a:cubicBezTo>
                        <a:pt x="1415" y="373"/>
                        <a:pt x="1348" y="488"/>
                        <a:pt x="1289" y="620"/>
                      </a:cubicBezTo>
                      <a:cubicBezTo>
                        <a:pt x="1228" y="601"/>
                        <a:pt x="1172" y="577"/>
                        <a:pt x="1125" y="549"/>
                      </a:cubicBezTo>
                      <a:cubicBezTo>
                        <a:pt x="1135" y="538"/>
                        <a:pt x="1145" y="527"/>
                        <a:pt x="1155" y="517"/>
                      </a:cubicBezTo>
                      <a:cubicBezTo>
                        <a:pt x="1158" y="514"/>
                        <a:pt x="1161" y="511"/>
                        <a:pt x="1164" y="508"/>
                      </a:cubicBezTo>
                      <a:cubicBezTo>
                        <a:pt x="1262" y="413"/>
                        <a:pt x="1372" y="335"/>
                        <a:pt x="1487" y="281"/>
                      </a:cubicBezTo>
                      <a:close/>
                      <a:moveTo>
                        <a:pt x="1555" y="1197"/>
                      </a:moveTo>
                      <a:cubicBezTo>
                        <a:pt x="1439" y="1195"/>
                        <a:pt x="1313" y="1175"/>
                        <a:pt x="1189" y="1139"/>
                      </a:cubicBezTo>
                      <a:cubicBezTo>
                        <a:pt x="1194" y="1114"/>
                        <a:pt x="1199" y="1088"/>
                        <a:pt x="1204" y="1063"/>
                      </a:cubicBezTo>
                      <a:cubicBezTo>
                        <a:pt x="1212" y="1026"/>
                        <a:pt x="1222" y="989"/>
                        <a:pt x="1232" y="951"/>
                      </a:cubicBezTo>
                      <a:cubicBezTo>
                        <a:pt x="1242" y="916"/>
                        <a:pt x="1253" y="879"/>
                        <a:pt x="1265" y="843"/>
                      </a:cubicBezTo>
                      <a:cubicBezTo>
                        <a:pt x="1281" y="794"/>
                        <a:pt x="1299" y="747"/>
                        <a:pt x="1318" y="700"/>
                      </a:cubicBezTo>
                      <a:cubicBezTo>
                        <a:pt x="1404" y="723"/>
                        <a:pt x="1484" y="734"/>
                        <a:pt x="1555" y="736"/>
                      </a:cubicBezTo>
                      <a:lnTo>
                        <a:pt x="1555" y="1197"/>
                      </a:lnTo>
                      <a:close/>
                      <a:moveTo>
                        <a:pt x="1555" y="666"/>
                      </a:moveTo>
                      <a:cubicBezTo>
                        <a:pt x="1486" y="664"/>
                        <a:pt x="1418" y="654"/>
                        <a:pt x="1346" y="636"/>
                      </a:cubicBezTo>
                      <a:cubicBezTo>
                        <a:pt x="1402" y="512"/>
                        <a:pt x="1468" y="400"/>
                        <a:pt x="1538" y="311"/>
                      </a:cubicBezTo>
                      <a:cubicBezTo>
                        <a:pt x="1545" y="302"/>
                        <a:pt x="1547" y="292"/>
                        <a:pt x="1555" y="284"/>
                      </a:cubicBezTo>
                      <a:lnTo>
                        <a:pt x="1555" y="666"/>
                      </a:lnTo>
                      <a:close/>
                      <a:moveTo>
                        <a:pt x="1560" y="59"/>
                      </a:moveTo>
                      <a:cubicBezTo>
                        <a:pt x="1560" y="142"/>
                        <a:pt x="1560" y="142"/>
                        <a:pt x="1560" y="142"/>
                      </a:cubicBezTo>
                      <a:cubicBezTo>
                        <a:pt x="1523" y="111"/>
                        <a:pt x="1485" y="87"/>
                        <a:pt x="1448" y="71"/>
                      </a:cubicBezTo>
                      <a:cubicBezTo>
                        <a:pt x="1485" y="65"/>
                        <a:pt x="1522" y="61"/>
                        <a:pt x="1560" y="59"/>
                      </a:cubicBezTo>
                      <a:close/>
                      <a:moveTo>
                        <a:pt x="1311" y="116"/>
                      </a:moveTo>
                      <a:cubicBezTo>
                        <a:pt x="1324" y="111"/>
                        <a:pt x="1338" y="109"/>
                        <a:pt x="1353" y="109"/>
                      </a:cubicBezTo>
                      <a:cubicBezTo>
                        <a:pt x="1388" y="109"/>
                        <a:pt x="1427" y="122"/>
                        <a:pt x="1468" y="147"/>
                      </a:cubicBezTo>
                      <a:cubicBezTo>
                        <a:pt x="1420" y="138"/>
                        <a:pt x="1373" y="134"/>
                        <a:pt x="1326" y="134"/>
                      </a:cubicBezTo>
                      <a:cubicBezTo>
                        <a:pt x="1309" y="134"/>
                        <a:pt x="1291" y="134"/>
                        <a:pt x="1274" y="136"/>
                      </a:cubicBezTo>
                      <a:cubicBezTo>
                        <a:pt x="1286" y="127"/>
                        <a:pt x="1298" y="120"/>
                        <a:pt x="1311" y="116"/>
                      </a:cubicBezTo>
                      <a:close/>
                      <a:moveTo>
                        <a:pt x="1020" y="283"/>
                      </a:moveTo>
                      <a:cubicBezTo>
                        <a:pt x="1059" y="256"/>
                        <a:pt x="1101" y="234"/>
                        <a:pt x="1148" y="219"/>
                      </a:cubicBezTo>
                      <a:cubicBezTo>
                        <a:pt x="1172" y="211"/>
                        <a:pt x="1196" y="206"/>
                        <a:pt x="1221" y="201"/>
                      </a:cubicBezTo>
                      <a:cubicBezTo>
                        <a:pt x="1254" y="195"/>
                        <a:pt x="1290" y="192"/>
                        <a:pt x="1326" y="192"/>
                      </a:cubicBezTo>
                      <a:cubicBezTo>
                        <a:pt x="1349" y="192"/>
                        <a:pt x="1371" y="193"/>
                        <a:pt x="1394" y="196"/>
                      </a:cubicBezTo>
                      <a:cubicBezTo>
                        <a:pt x="1326" y="208"/>
                        <a:pt x="1261" y="225"/>
                        <a:pt x="1200" y="249"/>
                      </a:cubicBezTo>
                      <a:cubicBezTo>
                        <a:pt x="1176" y="258"/>
                        <a:pt x="1152" y="267"/>
                        <a:pt x="1130" y="278"/>
                      </a:cubicBezTo>
                      <a:cubicBezTo>
                        <a:pt x="1082" y="300"/>
                        <a:pt x="1037" y="326"/>
                        <a:pt x="995" y="354"/>
                      </a:cubicBezTo>
                      <a:cubicBezTo>
                        <a:pt x="998" y="331"/>
                        <a:pt x="1006" y="308"/>
                        <a:pt x="1020" y="283"/>
                      </a:cubicBezTo>
                      <a:close/>
                      <a:moveTo>
                        <a:pt x="923" y="379"/>
                      </a:moveTo>
                      <a:cubicBezTo>
                        <a:pt x="924" y="388"/>
                        <a:pt x="925" y="397"/>
                        <a:pt x="926" y="406"/>
                      </a:cubicBezTo>
                      <a:cubicBezTo>
                        <a:pt x="912" y="417"/>
                        <a:pt x="899" y="428"/>
                        <a:pt x="886" y="440"/>
                      </a:cubicBezTo>
                      <a:cubicBezTo>
                        <a:pt x="897" y="419"/>
                        <a:pt x="909" y="399"/>
                        <a:pt x="923" y="379"/>
                      </a:cubicBezTo>
                      <a:close/>
                      <a:moveTo>
                        <a:pt x="742" y="759"/>
                      </a:moveTo>
                      <a:cubicBezTo>
                        <a:pt x="751" y="731"/>
                        <a:pt x="758" y="713"/>
                        <a:pt x="772" y="686"/>
                      </a:cubicBezTo>
                      <a:cubicBezTo>
                        <a:pt x="791" y="648"/>
                        <a:pt x="814" y="611"/>
                        <a:pt x="840" y="576"/>
                      </a:cubicBezTo>
                      <a:cubicBezTo>
                        <a:pt x="871" y="537"/>
                        <a:pt x="906" y="500"/>
                        <a:pt x="945" y="466"/>
                      </a:cubicBezTo>
                      <a:cubicBezTo>
                        <a:pt x="947" y="469"/>
                        <a:pt x="949" y="473"/>
                        <a:pt x="951" y="477"/>
                      </a:cubicBezTo>
                      <a:cubicBezTo>
                        <a:pt x="969" y="510"/>
                        <a:pt x="997" y="541"/>
                        <a:pt x="1030" y="568"/>
                      </a:cubicBezTo>
                      <a:cubicBezTo>
                        <a:pt x="955" y="659"/>
                        <a:pt x="894" y="757"/>
                        <a:pt x="851" y="858"/>
                      </a:cubicBezTo>
                      <a:cubicBezTo>
                        <a:pt x="839" y="886"/>
                        <a:pt x="828" y="914"/>
                        <a:pt x="819" y="942"/>
                      </a:cubicBezTo>
                      <a:cubicBezTo>
                        <a:pt x="772" y="894"/>
                        <a:pt x="743" y="839"/>
                        <a:pt x="741" y="780"/>
                      </a:cubicBezTo>
                      <a:cubicBezTo>
                        <a:pt x="741" y="780"/>
                        <a:pt x="741" y="763"/>
                        <a:pt x="742" y="759"/>
                      </a:cubicBezTo>
                      <a:close/>
                      <a:moveTo>
                        <a:pt x="447" y="993"/>
                      </a:moveTo>
                      <a:cubicBezTo>
                        <a:pt x="411" y="993"/>
                        <a:pt x="409" y="1049"/>
                        <a:pt x="409" y="1074"/>
                      </a:cubicBezTo>
                      <a:cubicBezTo>
                        <a:pt x="409" y="1153"/>
                        <a:pt x="437" y="1157"/>
                        <a:pt x="447" y="1157"/>
                      </a:cubicBezTo>
                      <a:cubicBezTo>
                        <a:pt x="458" y="1157"/>
                        <a:pt x="486" y="1153"/>
                        <a:pt x="486" y="1074"/>
                      </a:cubicBezTo>
                      <a:cubicBezTo>
                        <a:pt x="486" y="1049"/>
                        <a:pt x="483" y="993"/>
                        <a:pt x="447" y="993"/>
                      </a:cubicBezTo>
                      <a:close/>
                      <a:moveTo>
                        <a:pt x="2737" y="993"/>
                      </a:moveTo>
                      <a:cubicBezTo>
                        <a:pt x="2701" y="993"/>
                        <a:pt x="2698" y="1049"/>
                        <a:pt x="2698" y="1074"/>
                      </a:cubicBezTo>
                      <a:cubicBezTo>
                        <a:pt x="2698" y="1153"/>
                        <a:pt x="2726" y="1157"/>
                        <a:pt x="2737" y="1157"/>
                      </a:cubicBezTo>
                      <a:cubicBezTo>
                        <a:pt x="2747" y="1157"/>
                        <a:pt x="2776" y="1153"/>
                        <a:pt x="2776" y="1074"/>
                      </a:cubicBezTo>
                      <a:cubicBezTo>
                        <a:pt x="2776" y="1049"/>
                        <a:pt x="2773" y="993"/>
                        <a:pt x="2737" y="993"/>
                      </a:cubicBezTo>
                      <a:close/>
                      <a:moveTo>
                        <a:pt x="1746" y="1536"/>
                      </a:moveTo>
                      <a:cubicBezTo>
                        <a:pt x="1733" y="1465"/>
                        <a:pt x="1677" y="1481"/>
                        <a:pt x="1660" y="1501"/>
                      </a:cubicBezTo>
                      <a:cubicBezTo>
                        <a:pt x="1653" y="1509"/>
                        <a:pt x="1648" y="1524"/>
                        <a:pt x="1644" y="1541"/>
                      </a:cubicBezTo>
                      <a:cubicBezTo>
                        <a:pt x="1634" y="1593"/>
                        <a:pt x="1642" y="1668"/>
                        <a:pt x="1695" y="1667"/>
                      </a:cubicBezTo>
                      <a:cubicBezTo>
                        <a:pt x="1741" y="1664"/>
                        <a:pt x="1753" y="1606"/>
                        <a:pt x="1748" y="1552"/>
                      </a:cubicBezTo>
                      <a:cubicBezTo>
                        <a:pt x="1748" y="1546"/>
                        <a:pt x="1747" y="1541"/>
                        <a:pt x="1746" y="1536"/>
                      </a:cubicBezTo>
                      <a:close/>
                      <a:moveTo>
                        <a:pt x="3451" y="1075"/>
                      </a:moveTo>
                      <a:cubicBezTo>
                        <a:pt x="3118" y="753"/>
                        <a:pt x="3118" y="753"/>
                        <a:pt x="3118" y="753"/>
                      </a:cubicBezTo>
                      <a:cubicBezTo>
                        <a:pt x="3118" y="886"/>
                        <a:pt x="3118" y="886"/>
                        <a:pt x="3118" y="886"/>
                      </a:cubicBezTo>
                      <a:cubicBezTo>
                        <a:pt x="2577" y="886"/>
                        <a:pt x="2577" y="886"/>
                        <a:pt x="2577" y="886"/>
                      </a:cubicBezTo>
                      <a:cubicBezTo>
                        <a:pt x="2572" y="900"/>
                        <a:pt x="2567" y="913"/>
                        <a:pt x="2560" y="927"/>
                      </a:cubicBezTo>
                      <a:cubicBezTo>
                        <a:pt x="2483" y="1094"/>
                        <a:pt x="2292" y="1240"/>
                        <a:pt x="2015" y="1319"/>
                      </a:cubicBezTo>
                      <a:cubicBezTo>
                        <a:pt x="1876" y="1360"/>
                        <a:pt x="1728" y="1379"/>
                        <a:pt x="1584" y="1379"/>
                      </a:cubicBezTo>
                      <a:cubicBezTo>
                        <a:pt x="1203" y="1379"/>
                        <a:pt x="839" y="1247"/>
                        <a:pt x="667" y="1023"/>
                      </a:cubicBezTo>
                      <a:cubicBezTo>
                        <a:pt x="650" y="1001"/>
                        <a:pt x="635" y="979"/>
                        <a:pt x="623" y="957"/>
                      </a:cubicBezTo>
                      <a:cubicBezTo>
                        <a:pt x="610" y="933"/>
                        <a:pt x="600" y="910"/>
                        <a:pt x="592" y="886"/>
                      </a:cubicBezTo>
                      <a:cubicBezTo>
                        <a:pt x="0" y="886"/>
                        <a:pt x="0" y="886"/>
                        <a:pt x="0" y="886"/>
                      </a:cubicBezTo>
                      <a:cubicBezTo>
                        <a:pt x="0" y="1265"/>
                        <a:pt x="0" y="1265"/>
                        <a:pt x="0" y="1265"/>
                      </a:cubicBezTo>
                      <a:cubicBezTo>
                        <a:pt x="581" y="1265"/>
                        <a:pt x="581" y="1265"/>
                        <a:pt x="581" y="1265"/>
                      </a:cubicBezTo>
                      <a:cubicBezTo>
                        <a:pt x="585" y="1281"/>
                        <a:pt x="590" y="1298"/>
                        <a:pt x="596" y="1315"/>
                      </a:cubicBezTo>
                      <a:cubicBezTo>
                        <a:pt x="612" y="1358"/>
                        <a:pt x="635" y="1401"/>
                        <a:pt x="668" y="1443"/>
                      </a:cubicBezTo>
                      <a:cubicBezTo>
                        <a:pt x="679" y="1459"/>
                        <a:pt x="692" y="1474"/>
                        <a:pt x="706" y="1488"/>
                      </a:cubicBezTo>
                      <a:cubicBezTo>
                        <a:pt x="744" y="1530"/>
                        <a:pt x="790" y="1568"/>
                        <a:pt x="841" y="1601"/>
                      </a:cubicBezTo>
                      <a:cubicBezTo>
                        <a:pt x="917" y="1651"/>
                        <a:pt x="1005" y="1693"/>
                        <a:pt x="1101" y="1724"/>
                      </a:cubicBezTo>
                      <a:cubicBezTo>
                        <a:pt x="1121" y="1731"/>
                        <a:pt x="1142" y="1737"/>
                        <a:pt x="1163" y="1743"/>
                      </a:cubicBezTo>
                      <a:cubicBezTo>
                        <a:pt x="1286" y="1778"/>
                        <a:pt x="1420" y="1797"/>
                        <a:pt x="1557" y="1799"/>
                      </a:cubicBezTo>
                      <a:cubicBezTo>
                        <a:pt x="1566" y="1799"/>
                        <a:pt x="1575" y="1800"/>
                        <a:pt x="1585" y="1800"/>
                      </a:cubicBezTo>
                      <a:cubicBezTo>
                        <a:pt x="1596" y="1800"/>
                        <a:pt x="1608" y="1799"/>
                        <a:pt x="1620" y="1799"/>
                      </a:cubicBezTo>
                      <a:cubicBezTo>
                        <a:pt x="1752" y="1796"/>
                        <a:pt x="1886" y="1777"/>
                        <a:pt x="2014" y="1741"/>
                      </a:cubicBezTo>
                      <a:cubicBezTo>
                        <a:pt x="2015" y="1741"/>
                        <a:pt x="2016" y="1740"/>
                        <a:pt x="2016" y="1740"/>
                      </a:cubicBezTo>
                      <a:cubicBezTo>
                        <a:pt x="2037" y="1734"/>
                        <a:pt x="2057" y="1728"/>
                        <a:pt x="2076" y="1721"/>
                      </a:cubicBezTo>
                      <a:cubicBezTo>
                        <a:pt x="2177" y="1687"/>
                        <a:pt x="2265" y="1644"/>
                        <a:pt x="2338" y="1594"/>
                      </a:cubicBezTo>
                      <a:cubicBezTo>
                        <a:pt x="2392" y="1558"/>
                        <a:pt x="2438" y="1518"/>
                        <a:pt x="2476" y="1476"/>
                      </a:cubicBezTo>
                      <a:cubicBezTo>
                        <a:pt x="2521" y="1425"/>
                        <a:pt x="2554" y="1371"/>
                        <a:pt x="2575" y="1316"/>
                      </a:cubicBezTo>
                      <a:cubicBezTo>
                        <a:pt x="2581" y="1299"/>
                        <a:pt x="2586" y="1282"/>
                        <a:pt x="2590" y="1265"/>
                      </a:cubicBezTo>
                      <a:cubicBezTo>
                        <a:pt x="3118" y="1265"/>
                        <a:pt x="3118" y="1265"/>
                        <a:pt x="3118" y="1265"/>
                      </a:cubicBezTo>
                      <a:cubicBezTo>
                        <a:pt x="3118" y="1397"/>
                        <a:pt x="3118" y="1397"/>
                        <a:pt x="3118" y="1397"/>
                      </a:cubicBezTo>
                      <a:lnTo>
                        <a:pt x="3451" y="1075"/>
                      </a:lnTo>
                      <a:close/>
                      <a:moveTo>
                        <a:pt x="296" y="1195"/>
                      </a:moveTo>
                      <a:cubicBezTo>
                        <a:pt x="123" y="1195"/>
                        <a:pt x="123" y="1195"/>
                        <a:pt x="123" y="1195"/>
                      </a:cubicBezTo>
                      <a:cubicBezTo>
                        <a:pt x="123" y="1154"/>
                        <a:pt x="123" y="1154"/>
                        <a:pt x="123" y="1154"/>
                      </a:cubicBezTo>
                      <a:cubicBezTo>
                        <a:pt x="188" y="1154"/>
                        <a:pt x="188" y="1154"/>
                        <a:pt x="188" y="1154"/>
                      </a:cubicBezTo>
                      <a:cubicBezTo>
                        <a:pt x="188" y="1005"/>
                        <a:pt x="188" y="1005"/>
                        <a:pt x="188" y="1005"/>
                      </a:cubicBezTo>
                      <a:cubicBezTo>
                        <a:pt x="135" y="1028"/>
                        <a:pt x="135" y="1028"/>
                        <a:pt x="135" y="1028"/>
                      </a:cubicBezTo>
                      <a:cubicBezTo>
                        <a:pt x="118" y="991"/>
                        <a:pt x="118" y="991"/>
                        <a:pt x="118" y="991"/>
                      </a:cubicBezTo>
                      <a:cubicBezTo>
                        <a:pt x="201" y="956"/>
                        <a:pt x="201" y="956"/>
                        <a:pt x="201" y="956"/>
                      </a:cubicBezTo>
                      <a:cubicBezTo>
                        <a:pt x="231" y="956"/>
                        <a:pt x="231" y="956"/>
                        <a:pt x="231" y="956"/>
                      </a:cubicBezTo>
                      <a:cubicBezTo>
                        <a:pt x="231" y="1154"/>
                        <a:pt x="231" y="1154"/>
                        <a:pt x="231" y="1154"/>
                      </a:cubicBezTo>
                      <a:cubicBezTo>
                        <a:pt x="296" y="1154"/>
                        <a:pt x="296" y="1154"/>
                        <a:pt x="296" y="1154"/>
                      </a:cubicBezTo>
                      <a:lnTo>
                        <a:pt x="296" y="1195"/>
                      </a:lnTo>
                      <a:close/>
                      <a:moveTo>
                        <a:pt x="447" y="1197"/>
                      </a:moveTo>
                      <a:cubicBezTo>
                        <a:pt x="377" y="1197"/>
                        <a:pt x="365" y="1127"/>
                        <a:pt x="365" y="1074"/>
                      </a:cubicBezTo>
                      <a:cubicBezTo>
                        <a:pt x="365" y="1022"/>
                        <a:pt x="378" y="953"/>
                        <a:pt x="447" y="953"/>
                      </a:cubicBezTo>
                      <a:cubicBezTo>
                        <a:pt x="517" y="953"/>
                        <a:pt x="530" y="1022"/>
                        <a:pt x="530" y="1074"/>
                      </a:cubicBezTo>
                      <a:cubicBezTo>
                        <a:pt x="530" y="1127"/>
                        <a:pt x="517" y="1197"/>
                        <a:pt x="447" y="1197"/>
                      </a:cubicBezTo>
                      <a:close/>
                      <a:moveTo>
                        <a:pt x="693" y="1351"/>
                      </a:moveTo>
                      <a:cubicBezTo>
                        <a:pt x="678" y="1332"/>
                        <a:pt x="666" y="1313"/>
                        <a:pt x="655" y="1294"/>
                      </a:cubicBezTo>
                      <a:cubicBezTo>
                        <a:pt x="645" y="1278"/>
                        <a:pt x="637" y="1261"/>
                        <a:pt x="630" y="1245"/>
                      </a:cubicBezTo>
                      <a:cubicBezTo>
                        <a:pt x="630" y="1201"/>
                        <a:pt x="630" y="1201"/>
                        <a:pt x="630" y="1201"/>
                      </a:cubicBezTo>
                      <a:cubicBezTo>
                        <a:pt x="635" y="1213"/>
                        <a:pt x="641" y="1225"/>
                        <a:pt x="648" y="1237"/>
                      </a:cubicBezTo>
                      <a:cubicBezTo>
                        <a:pt x="651" y="1243"/>
                        <a:pt x="654" y="1249"/>
                        <a:pt x="658" y="1255"/>
                      </a:cubicBezTo>
                      <a:cubicBezTo>
                        <a:pt x="658" y="1177"/>
                        <a:pt x="658" y="1177"/>
                        <a:pt x="658" y="1177"/>
                      </a:cubicBezTo>
                      <a:cubicBezTo>
                        <a:pt x="658" y="1090"/>
                        <a:pt x="658" y="1090"/>
                        <a:pt x="658" y="1090"/>
                      </a:cubicBezTo>
                      <a:cubicBezTo>
                        <a:pt x="654" y="1087"/>
                        <a:pt x="650" y="1084"/>
                        <a:pt x="646" y="1080"/>
                      </a:cubicBezTo>
                      <a:cubicBezTo>
                        <a:pt x="646" y="1080"/>
                        <a:pt x="646" y="1080"/>
                        <a:pt x="646" y="1080"/>
                      </a:cubicBezTo>
                      <a:cubicBezTo>
                        <a:pt x="642" y="1077"/>
                        <a:pt x="638" y="1073"/>
                        <a:pt x="634" y="1070"/>
                      </a:cubicBezTo>
                      <a:cubicBezTo>
                        <a:pt x="630" y="1032"/>
                        <a:pt x="630" y="1032"/>
                        <a:pt x="630" y="1032"/>
                      </a:cubicBezTo>
                      <a:cubicBezTo>
                        <a:pt x="628" y="1016"/>
                        <a:pt x="628" y="1016"/>
                        <a:pt x="628" y="1016"/>
                      </a:cubicBezTo>
                      <a:cubicBezTo>
                        <a:pt x="638" y="1025"/>
                        <a:pt x="653" y="1037"/>
                        <a:pt x="664" y="1046"/>
                      </a:cubicBezTo>
                      <a:cubicBezTo>
                        <a:pt x="670" y="1054"/>
                        <a:pt x="675" y="1062"/>
                        <a:pt x="681" y="1070"/>
                      </a:cubicBezTo>
                      <a:cubicBezTo>
                        <a:pt x="681" y="1113"/>
                        <a:pt x="681" y="1113"/>
                        <a:pt x="681" y="1113"/>
                      </a:cubicBezTo>
                      <a:cubicBezTo>
                        <a:pt x="681" y="1205"/>
                        <a:pt x="681" y="1205"/>
                        <a:pt x="681" y="1205"/>
                      </a:cubicBezTo>
                      <a:cubicBezTo>
                        <a:pt x="681" y="1291"/>
                        <a:pt x="681" y="1291"/>
                        <a:pt x="681" y="1291"/>
                      </a:cubicBezTo>
                      <a:cubicBezTo>
                        <a:pt x="685" y="1296"/>
                        <a:pt x="689" y="1301"/>
                        <a:pt x="693" y="1306"/>
                      </a:cubicBezTo>
                      <a:cubicBezTo>
                        <a:pt x="703" y="1319"/>
                        <a:pt x="713" y="1331"/>
                        <a:pt x="724" y="1343"/>
                      </a:cubicBezTo>
                      <a:cubicBezTo>
                        <a:pt x="724" y="1388"/>
                        <a:pt x="724" y="1388"/>
                        <a:pt x="724" y="1388"/>
                      </a:cubicBezTo>
                      <a:cubicBezTo>
                        <a:pt x="713" y="1376"/>
                        <a:pt x="703" y="1364"/>
                        <a:pt x="693" y="1351"/>
                      </a:cubicBezTo>
                      <a:close/>
                      <a:moveTo>
                        <a:pt x="816" y="1473"/>
                      </a:moveTo>
                      <a:cubicBezTo>
                        <a:pt x="800" y="1460"/>
                        <a:pt x="784" y="1447"/>
                        <a:pt x="769" y="1433"/>
                      </a:cubicBezTo>
                      <a:cubicBezTo>
                        <a:pt x="768" y="1388"/>
                        <a:pt x="768" y="1388"/>
                        <a:pt x="768" y="1388"/>
                      </a:cubicBezTo>
                      <a:cubicBezTo>
                        <a:pt x="783" y="1402"/>
                        <a:pt x="799" y="1415"/>
                        <a:pt x="815" y="1427"/>
                      </a:cubicBezTo>
                      <a:cubicBezTo>
                        <a:pt x="818" y="1430"/>
                        <a:pt x="821" y="1432"/>
                        <a:pt x="824" y="1434"/>
                      </a:cubicBezTo>
                      <a:cubicBezTo>
                        <a:pt x="823" y="1333"/>
                        <a:pt x="823" y="1333"/>
                        <a:pt x="823" y="1333"/>
                      </a:cubicBezTo>
                      <a:cubicBezTo>
                        <a:pt x="823" y="1322"/>
                        <a:pt x="823" y="1322"/>
                        <a:pt x="823" y="1322"/>
                      </a:cubicBezTo>
                      <a:cubicBezTo>
                        <a:pt x="823" y="1268"/>
                        <a:pt x="823" y="1268"/>
                        <a:pt x="823" y="1268"/>
                      </a:cubicBezTo>
                      <a:cubicBezTo>
                        <a:pt x="810" y="1265"/>
                        <a:pt x="792" y="1260"/>
                        <a:pt x="778" y="1257"/>
                      </a:cubicBezTo>
                      <a:cubicBezTo>
                        <a:pt x="776" y="1248"/>
                        <a:pt x="776" y="1248"/>
                        <a:pt x="776" y="1248"/>
                      </a:cubicBezTo>
                      <a:cubicBezTo>
                        <a:pt x="768" y="1218"/>
                        <a:pt x="768" y="1218"/>
                        <a:pt x="768" y="1218"/>
                      </a:cubicBezTo>
                      <a:cubicBezTo>
                        <a:pt x="767" y="1212"/>
                        <a:pt x="767" y="1212"/>
                        <a:pt x="767" y="1212"/>
                      </a:cubicBezTo>
                      <a:cubicBezTo>
                        <a:pt x="764" y="1204"/>
                        <a:pt x="764" y="1204"/>
                        <a:pt x="764" y="1204"/>
                      </a:cubicBezTo>
                      <a:cubicBezTo>
                        <a:pt x="785" y="1210"/>
                        <a:pt x="814" y="1217"/>
                        <a:pt x="835" y="1222"/>
                      </a:cubicBezTo>
                      <a:cubicBezTo>
                        <a:pt x="844" y="1229"/>
                        <a:pt x="853" y="1235"/>
                        <a:pt x="862" y="1241"/>
                      </a:cubicBezTo>
                      <a:cubicBezTo>
                        <a:pt x="862" y="1291"/>
                        <a:pt x="862" y="1291"/>
                        <a:pt x="862" y="1291"/>
                      </a:cubicBezTo>
                      <a:cubicBezTo>
                        <a:pt x="863" y="1360"/>
                        <a:pt x="863" y="1360"/>
                        <a:pt x="863" y="1360"/>
                      </a:cubicBezTo>
                      <a:cubicBezTo>
                        <a:pt x="863" y="1462"/>
                        <a:pt x="863" y="1462"/>
                        <a:pt x="863" y="1462"/>
                      </a:cubicBezTo>
                      <a:cubicBezTo>
                        <a:pt x="883" y="1475"/>
                        <a:pt x="905" y="1489"/>
                        <a:pt x="927" y="1501"/>
                      </a:cubicBezTo>
                      <a:cubicBezTo>
                        <a:pt x="927" y="1546"/>
                        <a:pt x="927" y="1546"/>
                        <a:pt x="927" y="1546"/>
                      </a:cubicBezTo>
                      <a:cubicBezTo>
                        <a:pt x="888" y="1523"/>
                        <a:pt x="850" y="1499"/>
                        <a:pt x="816" y="1473"/>
                      </a:cubicBezTo>
                      <a:close/>
                      <a:moveTo>
                        <a:pt x="1172" y="1585"/>
                      </a:moveTo>
                      <a:cubicBezTo>
                        <a:pt x="1168" y="1596"/>
                        <a:pt x="1163" y="1604"/>
                        <a:pt x="1157" y="1611"/>
                      </a:cubicBezTo>
                      <a:cubicBezTo>
                        <a:pt x="1141" y="1628"/>
                        <a:pt x="1119" y="1632"/>
                        <a:pt x="1096" y="1627"/>
                      </a:cubicBezTo>
                      <a:cubicBezTo>
                        <a:pt x="1063" y="1619"/>
                        <a:pt x="1028" y="1592"/>
                        <a:pt x="1010" y="1557"/>
                      </a:cubicBezTo>
                      <a:cubicBezTo>
                        <a:pt x="1006" y="1548"/>
                        <a:pt x="987" y="1483"/>
                        <a:pt x="988" y="1427"/>
                      </a:cubicBezTo>
                      <a:cubicBezTo>
                        <a:pt x="989" y="1406"/>
                        <a:pt x="992" y="1385"/>
                        <a:pt x="1001" y="1371"/>
                      </a:cubicBezTo>
                      <a:cubicBezTo>
                        <a:pt x="1014" y="1348"/>
                        <a:pt x="1039" y="1338"/>
                        <a:pt x="1082" y="1351"/>
                      </a:cubicBezTo>
                      <a:cubicBezTo>
                        <a:pt x="1127" y="1368"/>
                        <a:pt x="1152" y="1398"/>
                        <a:pt x="1166" y="1431"/>
                      </a:cubicBezTo>
                      <a:cubicBezTo>
                        <a:pt x="1167" y="1434"/>
                        <a:pt x="1168" y="1437"/>
                        <a:pt x="1169" y="1439"/>
                      </a:cubicBezTo>
                      <a:cubicBezTo>
                        <a:pt x="1176" y="1458"/>
                        <a:pt x="1179" y="1476"/>
                        <a:pt x="1181" y="1494"/>
                      </a:cubicBezTo>
                      <a:cubicBezTo>
                        <a:pt x="1184" y="1543"/>
                        <a:pt x="1173" y="1584"/>
                        <a:pt x="1172" y="1585"/>
                      </a:cubicBezTo>
                      <a:close/>
                      <a:moveTo>
                        <a:pt x="1270" y="1671"/>
                      </a:moveTo>
                      <a:cubicBezTo>
                        <a:pt x="1270" y="1627"/>
                        <a:pt x="1270" y="1627"/>
                        <a:pt x="1270" y="1627"/>
                      </a:cubicBezTo>
                      <a:cubicBezTo>
                        <a:pt x="1298" y="1633"/>
                        <a:pt x="1327" y="1638"/>
                        <a:pt x="1356" y="1643"/>
                      </a:cubicBezTo>
                      <a:cubicBezTo>
                        <a:pt x="1356" y="1528"/>
                        <a:pt x="1356" y="1528"/>
                        <a:pt x="1356" y="1528"/>
                      </a:cubicBezTo>
                      <a:cubicBezTo>
                        <a:pt x="1355" y="1477"/>
                        <a:pt x="1355" y="1477"/>
                        <a:pt x="1355" y="1477"/>
                      </a:cubicBezTo>
                      <a:cubicBezTo>
                        <a:pt x="1335" y="1481"/>
                        <a:pt x="1307" y="1486"/>
                        <a:pt x="1286" y="1489"/>
                      </a:cubicBezTo>
                      <a:cubicBezTo>
                        <a:pt x="1270" y="1456"/>
                        <a:pt x="1270" y="1456"/>
                        <a:pt x="1270" y="1456"/>
                      </a:cubicBezTo>
                      <a:cubicBezTo>
                        <a:pt x="1264" y="1444"/>
                        <a:pt x="1264" y="1444"/>
                        <a:pt x="1264" y="1444"/>
                      </a:cubicBezTo>
                      <a:cubicBezTo>
                        <a:pt x="1297" y="1439"/>
                        <a:pt x="1340" y="1431"/>
                        <a:pt x="1373" y="1425"/>
                      </a:cubicBezTo>
                      <a:cubicBezTo>
                        <a:pt x="1386" y="1427"/>
                        <a:pt x="1399" y="1429"/>
                        <a:pt x="1412" y="1430"/>
                      </a:cubicBezTo>
                      <a:cubicBezTo>
                        <a:pt x="1413" y="1477"/>
                        <a:pt x="1413" y="1477"/>
                        <a:pt x="1413" y="1477"/>
                      </a:cubicBezTo>
                      <a:cubicBezTo>
                        <a:pt x="1413" y="1534"/>
                        <a:pt x="1413" y="1534"/>
                        <a:pt x="1413" y="1534"/>
                      </a:cubicBezTo>
                      <a:cubicBezTo>
                        <a:pt x="1413" y="1651"/>
                        <a:pt x="1413" y="1651"/>
                        <a:pt x="1413" y="1651"/>
                      </a:cubicBezTo>
                      <a:cubicBezTo>
                        <a:pt x="1442" y="1654"/>
                        <a:pt x="1472" y="1657"/>
                        <a:pt x="1501" y="1659"/>
                      </a:cubicBezTo>
                      <a:cubicBezTo>
                        <a:pt x="1501" y="1703"/>
                        <a:pt x="1501" y="1703"/>
                        <a:pt x="1501" y="1703"/>
                      </a:cubicBezTo>
                      <a:cubicBezTo>
                        <a:pt x="1422" y="1698"/>
                        <a:pt x="1345" y="1687"/>
                        <a:pt x="1270" y="1671"/>
                      </a:cubicBezTo>
                      <a:close/>
                      <a:moveTo>
                        <a:pt x="1625" y="1693"/>
                      </a:moveTo>
                      <a:cubicBezTo>
                        <a:pt x="1623" y="1692"/>
                        <a:pt x="1622" y="1691"/>
                        <a:pt x="1620" y="1689"/>
                      </a:cubicBezTo>
                      <a:cubicBezTo>
                        <a:pt x="1580" y="1654"/>
                        <a:pt x="1577" y="1586"/>
                        <a:pt x="1583" y="1542"/>
                      </a:cubicBezTo>
                      <a:cubicBezTo>
                        <a:pt x="1584" y="1534"/>
                        <a:pt x="1586" y="1526"/>
                        <a:pt x="1587" y="1519"/>
                      </a:cubicBezTo>
                      <a:cubicBezTo>
                        <a:pt x="1591" y="1506"/>
                        <a:pt x="1596" y="1495"/>
                        <a:pt x="1602" y="1485"/>
                      </a:cubicBezTo>
                      <a:cubicBezTo>
                        <a:pt x="1628" y="1446"/>
                        <a:pt x="1672" y="1442"/>
                        <a:pt x="1695" y="1440"/>
                      </a:cubicBezTo>
                      <a:cubicBezTo>
                        <a:pt x="1737" y="1438"/>
                        <a:pt x="1768" y="1449"/>
                        <a:pt x="1786" y="1475"/>
                      </a:cubicBezTo>
                      <a:cubicBezTo>
                        <a:pt x="1797" y="1489"/>
                        <a:pt x="1804" y="1507"/>
                        <a:pt x="1807" y="1530"/>
                      </a:cubicBezTo>
                      <a:cubicBezTo>
                        <a:pt x="1807" y="1530"/>
                        <a:pt x="1808" y="1530"/>
                        <a:pt x="1808" y="1531"/>
                      </a:cubicBezTo>
                      <a:cubicBezTo>
                        <a:pt x="1834" y="1705"/>
                        <a:pt x="1690" y="1741"/>
                        <a:pt x="1625" y="1693"/>
                      </a:cubicBezTo>
                      <a:close/>
                      <a:moveTo>
                        <a:pt x="2080" y="1636"/>
                      </a:moveTo>
                      <a:cubicBezTo>
                        <a:pt x="2068" y="1640"/>
                        <a:pt x="2055" y="1644"/>
                        <a:pt x="2042" y="1648"/>
                      </a:cubicBezTo>
                      <a:cubicBezTo>
                        <a:pt x="2034" y="1650"/>
                        <a:pt x="2027" y="1652"/>
                        <a:pt x="2020" y="1654"/>
                      </a:cubicBezTo>
                      <a:cubicBezTo>
                        <a:pt x="1982" y="1664"/>
                        <a:pt x="1945" y="1673"/>
                        <a:pt x="1907" y="1680"/>
                      </a:cubicBezTo>
                      <a:cubicBezTo>
                        <a:pt x="1907" y="1635"/>
                        <a:pt x="1907" y="1635"/>
                        <a:pt x="1907" y="1635"/>
                      </a:cubicBezTo>
                      <a:cubicBezTo>
                        <a:pt x="1936" y="1629"/>
                        <a:pt x="1966" y="1623"/>
                        <a:pt x="1996" y="1616"/>
                      </a:cubicBezTo>
                      <a:cubicBezTo>
                        <a:pt x="1995" y="1495"/>
                        <a:pt x="1995" y="1495"/>
                        <a:pt x="1995" y="1495"/>
                      </a:cubicBezTo>
                      <a:cubicBezTo>
                        <a:pt x="1995" y="1450"/>
                        <a:pt x="1995" y="1450"/>
                        <a:pt x="1995" y="1450"/>
                      </a:cubicBezTo>
                      <a:cubicBezTo>
                        <a:pt x="1974" y="1463"/>
                        <a:pt x="1945" y="1479"/>
                        <a:pt x="1923" y="1491"/>
                      </a:cubicBezTo>
                      <a:cubicBezTo>
                        <a:pt x="1901" y="1457"/>
                        <a:pt x="1901" y="1457"/>
                        <a:pt x="1901" y="1457"/>
                      </a:cubicBezTo>
                      <a:cubicBezTo>
                        <a:pt x="1900" y="1455"/>
                        <a:pt x="1900" y="1455"/>
                        <a:pt x="1900" y="1455"/>
                      </a:cubicBezTo>
                      <a:cubicBezTo>
                        <a:pt x="1934" y="1436"/>
                        <a:pt x="1979" y="1410"/>
                        <a:pt x="2013" y="1391"/>
                      </a:cubicBezTo>
                      <a:cubicBezTo>
                        <a:pt x="2022" y="1388"/>
                        <a:pt x="2032" y="1386"/>
                        <a:pt x="2041" y="1383"/>
                      </a:cubicBezTo>
                      <a:cubicBezTo>
                        <a:pt x="2045" y="1382"/>
                        <a:pt x="2049" y="1381"/>
                        <a:pt x="2053" y="1380"/>
                      </a:cubicBezTo>
                      <a:cubicBezTo>
                        <a:pt x="2053" y="1419"/>
                        <a:pt x="2053" y="1419"/>
                        <a:pt x="2053" y="1419"/>
                      </a:cubicBezTo>
                      <a:cubicBezTo>
                        <a:pt x="2053" y="1478"/>
                        <a:pt x="2053" y="1478"/>
                        <a:pt x="2053" y="1478"/>
                      </a:cubicBezTo>
                      <a:cubicBezTo>
                        <a:pt x="2053" y="1600"/>
                        <a:pt x="2053" y="1600"/>
                        <a:pt x="2053" y="1600"/>
                      </a:cubicBezTo>
                      <a:cubicBezTo>
                        <a:pt x="2062" y="1597"/>
                        <a:pt x="2071" y="1594"/>
                        <a:pt x="2080" y="1591"/>
                      </a:cubicBezTo>
                      <a:cubicBezTo>
                        <a:pt x="2099" y="1585"/>
                        <a:pt x="2118" y="1579"/>
                        <a:pt x="2137" y="1572"/>
                      </a:cubicBezTo>
                      <a:cubicBezTo>
                        <a:pt x="2137" y="1617"/>
                        <a:pt x="2137" y="1617"/>
                        <a:pt x="2137" y="1617"/>
                      </a:cubicBezTo>
                      <a:cubicBezTo>
                        <a:pt x="2118" y="1623"/>
                        <a:pt x="2100" y="1630"/>
                        <a:pt x="2080" y="1636"/>
                      </a:cubicBezTo>
                      <a:close/>
                      <a:moveTo>
                        <a:pt x="2357" y="1506"/>
                      </a:moveTo>
                      <a:cubicBezTo>
                        <a:pt x="2313" y="1536"/>
                        <a:pt x="2263" y="1563"/>
                        <a:pt x="2208" y="1588"/>
                      </a:cubicBezTo>
                      <a:cubicBezTo>
                        <a:pt x="2208" y="1543"/>
                        <a:pt x="2208" y="1543"/>
                        <a:pt x="2208" y="1543"/>
                      </a:cubicBezTo>
                      <a:cubicBezTo>
                        <a:pt x="2233" y="1532"/>
                        <a:pt x="2257" y="1520"/>
                        <a:pt x="2280" y="1508"/>
                      </a:cubicBezTo>
                      <a:cubicBezTo>
                        <a:pt x="2280" y="1380"/>
                        <a:pt x="2280" y="1380"/>
                        <a:pt x="2280" y="1380"/>
                      </a:cubicBezTo>
                      <a:cubicBezTo>
                        <a:pt x="2280" y="1342"/>
                        <a:pt x="2280" y="1342"/>
                        <a:pt x="2280" y="1342"/>
                      </a:cubicBezTo>
                      <a:cubicBezTo>
                        <a:pt x="2263" y="1359"/>
                        <a:pt x="2239" y="1380"/>
                        <a:pt x="2222" y="1396"/>
                      </a:cubicBezTo>
                      <a:cubicBezTo>
                        <a:pt x="2202" y="1364"/>
                        <a:pt x="2202" y="1364"/>
                        <a:pt x="2202" y="1364"/>
                      </a:cubicBezTo>
                      <a:cubicBezTo>
                        <a:pt x="2208" y="1359"/>
                        <a:pt x="2214" y="1354"/>
                        <a:pt x="2220" y="1349"/>
                      </a:cubicBezTo>
                      <a:cubicBezTo>
                        <a:pt x="2244" y="1327"/>
                        <a:pt x="2272" y="1301"/>
                        <a:pt x="2294" y="1280"/>
                      </a:cubicBezTo>
                      <a:cubicBezTo>
                        <a:pt x="2304" y="1274"/>
                        <a:pt x="2314" y="1268"/>
                        <a:pt x="2324" y="1262"/>
                      </a:cubicBezTo>
                      <a:cubicBezTo>
                        <a:pt x="2324" y="1284"/>
                        <a:pt x="2324" y="1284"/>
                        <a:pt x="2324" y="1284"/>
                      </a:cubicBezTo>
                      <a:cubicBezTo>
                        <a:pt x="2324" y="1353"/>
                        <a:pt x="2324" y="1353"/>
                        <a:pt x="2324" y="1353"/>
                      </a:cubicBezTo>
                      <a:cubicBezTo>
                        <a:pt x="2324" y="1483"/>
                        <a:pt x="2324" y="1483"/>
                        <a:pt x="2324" y="1483"/>
                      </a:cubicBezTo>
                      <a:cubicBezTo>
                        <a:pt x="2337" y="1475"/>
                        <a:pt x="2349" y="1467"/>
                        <a:pt x="2361" y="1459"/>
                      </a:cubicBezTo>
                      <a:cubicBezTo>
                        <a:pt x="2369" y="1453"/>
                        <a:pt x="2378" y="1448"/>
                        <a:pt x="2386" y="1442"/>
                      </a:cubicBezTo>
                      <a:cubicBezTo>
                        <a:pt x="2386" y="1486"/>
                        <a:pt x="2386" y="1486"/>
                        <a:pt x="2386" y="1486"/>
                      </a:cubicBezTo>
                      <a:cubicBezTo>
                        <a:pt x="2376" y="1493"/>
                        <a:pt x="2367" y="1500"/>
                        <a:pt x="2357" y="1506"/>
                      </a:cubicBezTo>
                      <a:close/>
                      <a:moveTo>
                        <a:pt x="2534" y="1312"/>
                      </a:moveTo>
                      <a:cubicBezTo>
                        <a:pt x="2527" y="1345"/>
                        <a:pt x="2516" y="1369"/>
                        <a:pt x="2503" y="1386"/>
                      </a:cubicBezTo>
                      <a:cubicBezTo>
                        <a:pt x="2490" y="1405"/>
                        <a:pt x="2476" y="1414"/>
                        <a:pt x="2465" y="1413"/>
                      </a:cubicBezTo>
                      <a:cubicBezTo>
                        <a:pt x="2456" y="1413"/>
                        <a:pt x="2447" y="1403"/>
                        <a:pt x="2441" y="1386"/>
                      </a:cubicBezTo>
                      <a:cubicBezTo>
                        <a:pt x="2432" y="1358"/>
                        <a:pt x="2429" y="1314"/>
                        <a:pt x="2436" y="1266"/>
                      </a:cubicBezTo>
                      <a:cubicBezTo>
                        <a:pt x="2441" y="1228"/>
                        <a:pt x="2453" y="1189"/>
                        <a:pt x="2473" y="1155"/>
                      </a:cubicBezTo>
                      <a:cubicBezTo>
                        <a:pt x="2480" y="1144"/>
                        <a:pt x="2487" y="1134"/>
                        <a:pt x="2495" y="1124"/>
                      </a:cubicBezTo>
                      <a:cubicBezTo>
                        <a:pt x="2512" y="1107"/>
                        <a:pt x="2523" y="1102"/>
                        <a:pt x="2531" y="1109"/>
                      </a:cubicBezTo>
                      <a:cubicBezTo>
                        <a:pt x="2531" y="1110"/>
                        <a:pt x="2532" y="1111"/>
                        <a:pt x="2532" y="1111"/>
                      </a:cubicBezTo>
                      <a:cubicBezTo>
                        <a:pt x="2532" y="1111"/>
                        <a:pt x="2532" y="1111"/>
                        <a:pt x="2532" y="1111"/>
                      </a:cubicBezTo>
                      <a:cubicBezTo>
                        <a:pt x="2549" y="1135"/>
                        <a:pt x="2549" y="1246"/>
                        <a:pt x="2534" y="1312"/>
                      </a:cubicBezTo>
                      <a:close/>
                      <a:moveTo>
                        <a:pt x="2737" y="1197"/>
                      </a:moveTo>
                      <a:cubicBezTo>
                        <a:pt x="2667" y="1197"/>
                        <a:pt x="2654" y="1127"/>
                        <a:pt x="2654" y="1074"/>
                      </a:cubicBezTo>
                      <a:cubicBezTo>
                        <a:pt x="2654" y="1022"/>
                        <a:pt x="2668" y="953"/>
                        <a:pt x="2737" y="953"/>
                      </a:cubicBezTo>
                      <a:cubicBezTo>
                        <a:pt x="2806" y="953"/>
                        <a:pt x="2819" y="1022"/>
                        <a:pt x="2819" y="1074"/>
                      </a:cubicBezTo>
                      <a:cubicBezTo>
                        <a:pt x="2819" y="1127"/>
                        <a:pt x="2807" y="1197"/>
                        <a:pt x="2737" y="1197"/>
                      </a:cubicBezTo>
                      <a:close/>
                      <a:moveTo>
                        <a:pt x="3062" y="1195"/>
                      </a:moveTo>
                      <a:cubicBezTo>
                        <a:pt x="2889" y="1195"/>
                        <a:pt x="2889" y="1195"/>
                        <a:pt x="2889" y="1195"/>
                      </a:cubicBezTo>
                      <a:cubicBezTo>
                        <a:pt x="2889" y="1154"/>
                        <a:pt x="2889" y="1154"/>
                        <a:pt x="2889" y="1154"/>
                      </a:cubicBezTo>
                      <a:cubicBezTo>
                        <a:pt x="2954" y="1154"/>
                        <a:pt x="2954" y="1154"/>
                        <a:pt x="2954" y="1154"/>
                      </a:cubicBezTo>
                      <a:cubicBezTo>
                        <a:pt x="2954" y="1005"/>
                        <a:pt x="2954" y="1005"/>
                        <a:pt x="2954" y="1005"/>
                      </a:cubicBezTo>
                      <a:cubicBezTo>
                        <a:pt x="2902" y="1028"/>
                        <a:pt x="2902" y="1028"/>
                        <a:pt x="2902" y="1028"/>
                      </a:cubicBezTo>
                      <a:cubicBezTo>
                        <a:pt x="2885" y="991"/>
                        <a:pt x="2885" y="991"/>
                        <a:pt x="2885" y="991"/>
                      </a:cubicBezTo>
                      <a:cubicBezTo>
                        <a:pt x="2967" y="956"/>
                        <a:pt x="2967" y="956"/>
                        <a:pt x="2967" y="956"/>
                      </a:cubicBezTo>
                      <a:cubicBezTo>
                        <a:pt x="2997" y="956"/>
                        <a:pt x="2997" y="956"/>
                        <a:pt x="2997" y="956"/>
                      </a:cubicBezTo>
                      <a:cubicBezTo>
                        <a:pt x="2997" y="1154"/>
                        <a:pt x="2997" y="1154"/>
                        <a:pt x="2997" y="1154"/>
                      </a:cubicBezTo>
                      <a:cubicBezTo>
                        <a:pt x="3062" y="1154"/>
                        <a:pt x="3062" y="1154"/>
                        <a:pt x="3062" y="1154"/>
                      </a:cubicBezTo>
                      <a:lnTo>
                        <a:pt x="3062" y="1195"/>
                      </a:lnTo>
                      <a:close/>
                      <a:moveTo>
                        <a:pt x="1111" y="1423"/>
                      </a:moveTo>
                      <a:cubicBezTo>
                        <a:pt x="1108" y="1419"/>
                        <a:pt x="1106" y="1415"/>
                        <a:pt x="1103" y="1412"/>
                      </a:cubicBezTo>
                      <a:cubicBezTo>
                        <a:pt x="1092" y="1397"/>
                        <a:pt x="1078" y="1390"/>
                        <a:pt x="1062" y="1395"/>
                      </a:cubicBezTo>
                      <a:cubicBezTo>
                        <a:pt x="1061" y="1395"/>
                        <a:pt x="1060" y="1395"/>
                        <a:pt x="1059" y="1396"/>
                      </a:cubicBezTo>
                      <a:cubicBezTo>
                        <a:pt x="1045" y="1402"/>
                        <a:pt x="1039" y="1425"/>
                        <a:pt x="1038" y="1448"/>
                      </a:cubicBezTo>
                      <a:cubicBezTo>
                        <a:pt x="1036" y="1472"/>
                        <a:pt x="1038" y="1496"/>
                        <a:pt x="1038" y="1498"/>
                      </a:cubicBezTo>
                      <a:cubicBezTo>
                        <a:pt x="1046" y="1564"/>
                        <a:pt x="1073" y="1575"/>
                        <a:pt x="1082" y="1578"/>
                      </a:cubicBezTo>
                      <a:cubicBezTo>
                        <a:pt x="1087" y="1580"/>
                        <a:pt x="1092" y="1581"/>
                        <a:pt x="1097" y="1580"/>
                      </a:cubicBezTo>
                      <a:cubicBezTo>
                        <a:pt x="1105" y="1579"/>
                        <a:pt x="1112" y="1575"/>
                        <a:pt x="1117" y="1566"/>
                      </a:cubicBezTo>
                      <a:cubicBezTo>
                        <a:pt x="1129" y="1544"/>
                        <a:pt x="1132" y="1511"/>
                        <a:pt x="1128" y="1480"/>
                      </a:cubicBezTo>
                      <a:cubicBezTo>
                        <a:pt x="1125" y="1459"/>
                        <a:pt x="1119" y="1439"/>
                        <a:pt x="1111" y="1423"/>
                      </a:cubicBezTo>
                      <a:close/>
                      <a:moveTo>
                        <a:pt x="2509" y="1164"/>
                      </a:moveTo>
                      <a:cubicBezTo>
                        <a:pt x="2502" y="1159"/>
                        <a:pt x="2480" y="1174"/>
                        <a:pt x="2472" y="1231"/>
                      </a:cubicBezTo>
                      <a:cubicBezTo>
                        <a:pt x="2469" y="1250"/>
                        <a:pt x="2467" y="1273"/>
                        <a:pt x="2468" y="1302"/>
                      </a:cubicBezTo>
                      <a:cubicBezTo>
                        <a:pt x="2469" y="1330"/>
                        <a:pt x="2474" y="1373"/>
                        <a:pt x="2495" y="1351"/>
                      </a:cubicBezTo>
                      <a:cubicBezTo>
                        <a:pt x="2521" y="1323"/>
                        <a:pt x="2525" y="1221"/>
                        <a:pt x="2516" y="1180"/>
                      </a:cubicBezTo>
                      <a:cubicBezTo>
                        <a:pt x="2514" y="1171"/>
                        <a:pt x="2512" y="1165"/>
                        <a:pt x="2509" y="1164"/>
                      </a:cubicBezTo>
                      <a:close/>
                    </a:path>
                  </a:pathLst>
                </a:custGeom>
                <a:solidFill>
                  <a:srgbClr val="12CC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lIns="61720" tIns="30860" rIns="61720" bIns="3086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5376" name="Freeform 45">
                  <a:extLst>
                    <a:ext uri="{FF2B5EF4-FFF2-40B4-BE49-F238E27FC236}">
                      <a16:creationId xmlns="" xmlns:a16="http://schemas.microsoft.com/office/drawing/2014/main" id="{1CE023A7-121C-46CE-8AAF-A7A3356495B4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7626926" y="2296047"/>
                  <a:ext cx="451151" cy="486570"/>
                </a:xfrm>
                <a:custGeom>
                  <a:avLst/>
                  <a:gdLst>
                    <a:gd name="T0" fmla="*/ 135 w 140"/>
                    <a:gd name="T1" fmla="*/ 85 h 151"/>
                    <a:gd name="T2" fmla="*/ 140 w 140"/>
                    <a:gd name="T3" fmla="*/ 96 h 151"/>
                    <a:gd name="T4" fmla="*/ 134 w 140"/>
                    <a:gd name="T5" fmla="*/ 106 h 151"/>
                    <a:gd name="T6" fmla="*/ 137 w 140"/>
                    <a:gd name="T7" fmla="*/ 117 h 151"/>
                    <a:gd name="T8" fmla="*/ 129 w 140"/>
                    <a:gd name="T9" fmla="*/ 128 h 151"/>
                    <a:gd name="T10" fmla="*/ 128 w 140"/>
                    <a:gd name="T11" fmla="*/ 137 h 151"/>
                    <a:gd name="T12" fmla="*/ 116 w 140"/>
                    <a:gd name="T13" fmla="*/ 148 h 151"/>
                    <a:gd name="T14" fmla="*/ 65 w 140"/>
                    <a:gd name="T15" fmla="*/ 148 h 151"/>
                    <a:gd name="T16" fmla="*/ 33 w 140"/>
                    <a:gd name="T17" fmla="*/ 142 h 151"/>
                    <a:gd name="T18" fmla="*/ 33 w 140"/>
                    <a:gd name="T19" fmla="*/ 82 h 151"/>
                    <a:gd name="T20" fmla="*/ 34 w 140"/>
                    <a:gd name="T21" fmla="*/ 82 h 151"/>
                    <a:gd name="T22" fmla="*/ 34 w 140"/>
                    <a:gd name="T23" fmla="*/ 82 h 151"/>
                    <a:gd name="T24" fmla="*/ 37 w 140"/>
                    <a:gd name="T25" fmla="*/ 82 h 151"/>
                    <a:gd name="T26" fmla="*/ 60 w 140"/>
                    <a:gd name="T27" fmla="*/ 48 h 151"/>
                    <a:gd name="T28" fmla="*/ 68 w 140"/>
                    <a:gd name="T29" fmla="*/ 39 h 151"/>
                    <a:gd name="T30" fmla="*/ 81 w 140"/>
                    <a:gd name="T31" fmla="*/ 3 h 151"/>
                    <a:gd name="T32" fmla="*/ 97 w 140"/>
                    <a:gd name="T33" fmla="*/ 8 h 151"/>
                    <a:gd name="T34" fmla="*/ 99 w 140"/>
                    <a:gd name="T35" fmla="*/ 35 h 151"/>
                    <a:gd name="T36" fmla="*/ 90 w 140"/>
                    <a:gd name="T37" fmla="*/ 60 h 151"/>
                    <a:gd name="T38" fmla="*/ 130 w 140"/>
                    <a:gd name="T39" fmla="*/ 62 h 151"/>
                    <a:gd name="T40" fmla="*/ 140 w 140"/>
                    <a:gd name="T41" fmla="*/ 77 h 151"/>
                    <a:gd name="T42" fmla="*/ 135 w 140"/>
                    <a:gd name="T43" fmla="*/ 85 h 151"/>
                    <a:gd name="T44" fmla="*/ 30 w 140"/>
                    <a:gd name="T45" fmla="*/ 137 h 151"/>
                    <a:gd name="T46" fmla="*/ 30 w 140"/>
                    <a:gd name="T47" fmla="*/ 137 h 151"/>
                    <a:gd name="T48" fmla="*/ 30 w 140"/>
                    <a:gd name="T49" fmla="*/ 82 h 151"/>
                    <a:gd name="T50" fmla="*/ 23 w 140"/>
                    <a:gd name="T51" fmla="*/ 76 h 151"/>
                    <a:gd name="T52" fmla="*/ 7 w 140"/>
                    <a:gd name="T53" fmla="*/ 76 h 151"/>
                    <a:gd name="T54" fmla="*/ 0 w 140"/>
                    <a:gd name="T55" fmla="*/ 82 h 151"/>
                    <a:gd name="T56" fmla="*/ 0 w 140"/>
                    <a:gd name="T57" fmla="*/ 137 h 151"/>
                    <a:gd name="T58" fmla="*/ 7 w 140"/>
                    <a:gd name="T59" fmla="*/ 144 h 151"/>
                    <a:gd name="T60" fmla="*/ 23 w 140"/>
                    <a:gd name="T61" fmla="*/ 144 h 151"/>
                    <a:gd name="T62" fmla="*/ 30 w 140"/>
                    <a:gd name="T63" fmla="*/ 137 h 15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40"/>
                    <a:gd name="T97" fmla="*/ 0 h 151"/>
                    <a:gd name="T98" fmla="*/ 140 w 140"/>
                    <a:gd name="T99" fmla="*/ 151 h 15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40" h="151">
                      <a:moveTo>
                        <a:pt x="135" y="85"/>
                      </a:moveTo>
                      <a:cubicBezTo>
                        <a:pt x="135" y="88"/>
                        <a:pt x="140" y="93"/>
                        <a:pt x="140" y="96"/>
                      </a:cubicBezTo>
                      <a:cubicBezTo>
                        <a:pt x="140" y="99"/>
                        <a:pt x="134" y="103"/>
                        <a:pt x="134" y="106"/>
                      </a:cubicBezTo>
                      <a:cubicBezTo>
                        <a:pt x="133" y="109"/>
                        <a:pt x="137" y="114"/>
                        <a:pt x="137" y="117"/>
                      </a:cubicBezTo>
                      <a:cubicBezTo>
                        <a:pt x="137" y="121"/>
                        <a:pt x="130" y="125"/>
                        <a:pt x="129" y="128"/>
                      </a:cubicBezTo>
                      <a:cubicBezTo>
                        <a:pt x="128" y="130"/>
                        <a:pt x="129" y="135"/>
                        <a:pt x="128" y="137"/>
                      </a:cubicBezTo>
                      <a:cubicBezTo>
                        <a:pt x="127" y="141"/>
                        <a:pt x="120" y="147"/>
                        <a:pt x="116" y="148"/>
                      </a:cubicBezTo>
                      <a:cubicBezTo>
                        <a:pt x="104" y="151"/>
                        <a:pt x="65" y="148"/>
                        <a:pt x="65" y="148"/>
                      </a:cubicBezTo>
                      <a:cubicBezTo>
                        <a:pt x="65" y="148"/>
                        <a:pt x="65" y="148"/>
                        <a:pt x="33" y="142"/>
                      </a:cubicBezTo>
                      <a:cubicBezTo>
                        <a:pt x="33" y="142"/>
                        <a:pt x="33" y="142"/>
                        <a:pt x="33" y="82"/>
                      </a:cubicBezTo>
                      <a:cubicBezTo>
                        <a:pt x="33" y="82"/>
                        <a:pt x="33" y="82"/>
                        <a:pt x="34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4" y="82"/>
                        <a:pt x="34" y="82"/>
                        <a:pt x="37" y="82"/>
                      </a:cubicBezTo>
                      <a:cubicBezTo>
                        <a:pt x="41" y="81"/>
                        <a:pt x="49" y="75"/>
                        <a:pt x="60" y="48"/>
                      </a:cubicBezTo>
                      <a:cubicBezTo>
                        <a:pt x="61" y="44"/>
                        <a:pt x="65" y="42"/>
                        <a:pt x="68" y="39"/>
                      </a:cubicBezTo>
                      <a:cubicBezTo>
                        <a:pt x="75" y="34"/>
                        <a:pt x="79" y="27"/>
                        <a:pt x="81" y="3"/>
                      </a:cubicBezTo>
                      <a:cubicBezTo>
                        <a:pt x="81" y="0"/>
                        <a:pt x="91" y="1"/>
                        <a:pt x="97" y="8"/>
                      </a:cubicBezTo>
                      <a:cubicBezTo>
                        <a:pt x="102" y="14"/>
                        <a:pt x="102" y="26"/>
                        <a:pt x="99" y="35"/>
                      </a:cubicBezTo>
                      <a:cubicBezTo>
                        <a:pt x="96" y="41"/>
                        <a:pt x="87" y="55"/>
                        <a:pt x="90" y="60"/>
                      </a:cubicBezTo>
                      <a:cubicBezTo>
                        <a:pt x="90" y="60"/>
                        <a:pt x="124" y="59"/>
                        <a:pt x="130" y="62"/>
                      </a:cubicBezTo>
                      <a:cubicBezTo>
                        <a:pt x="134" y="63"/>
                        <a:pt x="140" y="72"/>
                        <a:pt x="140" y="77"/>
                      </a:cubicBezTo>
                      <a:cubicBezTo>
                        <a:pt x="140" y="79"/>
                        <a:pt x="136" y="83"/>
                        <a:pt x="135" y="85"/>
                      </a:cubicBezTo>
                      <a:close/>
                      <a:moveTo>
                        <a:pt x="30" y="137"/>
                      </a:moveTo>
                      <a:cubicBezTo>
                        <a:pt x="30" y="137"/>
                        <a:pt x="30" y="137"/>
                        <a:pt x="30" y="137"/>
                      </a:cubicBezTo>
                      <a:cubicBezTo>
                        <a:pt x="30" y="137"/>
                        <a:pt x="30" y="137"/>
                        <a:pt x="30" y="82"/>
                      </a:cubicBezTo>
                      <a:cubicBezTo>
                        <a:pt x="30" y="79"/>
                        <a:pt x="27" y="76"/>
                        <a:pt x="23" y="76"/>
                      </a:cubicBezTo>
                      <a:cubicBezTo>
                        <a:pt x="23" y="76"/>
                        <a:pt x="23" y="76"/>
                        <a:pt x="7" y="76"/>
                      </a:cubicBezTo>
                      <a:cubicBezTo>
                        <a:pt x="3" y="76"/>
                        <a:pt x="0" y="79"/>
                        <a:pt x="0" y="82"/>
                      </a:cubicBezTo>
                      <a:cubicBezTo>
                        <a:pt x="0" y="82"/>
                        <a:pt x="0" y="82"/>
                        <a:pt x="0" y="137"/>
                      </a:cubicBezTo>
                      <a:cubicBezTo>
                        <a:pt x="0" y="141"/>
                        <a:pt x="3" y="144"/>
                        <a:pt x="7" y="144"/>
                      </a:cubicBezTo>
                      <a:cubicBezTo>
                        <a:pt x="7" y="144"/>
                        <a:pt x="7" y="144"/>
                        <a:pt x="23" y="144"/>
                      </a:cubicBezTo>
                      <a:cubicBezTo>
                        <a:pt x="27" y="144"/>
                        <a:pt x="30" y="141"/>
                        <a:pt x="30" y="137"/>
                      </a:cubicBezTo>
                      <a:close/>
                    </a:path>
                  </a:pathLst>
                </a:custGeom>
                <a:solidFill>
                  <a:srgbClr val="12CC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lIns="68568" tIns="34285" rIns="68568" bIns="34285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5377" name="Freeform 164">
                  <a:extLst>
                    <a:ext uri="{FF2B5EF4-FFF2-40B4-BE49-F238E27FC236}">
                      <a16:creationId xmlns="" xmlns:a16="http://schemas.microsoft.com/office/drawing/2014/main" id="{BA362A07-12C6-4212-8640-3D41B5FFBED3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3277445" y="2266031"/>
                  <a:ext cx="467829" cy="648432"/>
                </a:xfrm>
                <a:custGeom>
                  <a:avLst/>
                  <a:gdLst>
                    <a:gd name="T0" fmla="*/ 221 w 288"/>
                    <a:gd name="T1" fmla="*/ 373 h 399"/>
                    <a:gd name="T2" fmla="*/ 194 w 288"/>
                    <a:gd name="T3" fmla="*/ 350 h 399"/>
                    <a:gd name="T4" fmla="*/ 137 w 288"/>
                    <a:gd name="T5" fmla="*/ 150 h 399"/>
                    <a:gd name="T6" fmla="*/ 165 w 288"/>
                    <a:gd name="T7" fmla="*/ 398 h 399"/>
                    <a:gd name="T8" fmla="*/ 94 w 288"/>
                    <a:gd name="T9" fmla="*/ 325 h 399"/>
                    <a:gd name="T10" fmla="*/ 192 w 288"/>
                    <a:gd name="T11" fmla="*/ 269 h 399"/>
                    <a:gd name="T12" fmla="*/ 223 w 288"/>
                    <a:gd name="T13" fmla="*/ 371 h 399"/>
                    <a:gd name="T14" fmla="*/ 135 w 288"/>
                    <a:gd name="T15" fmla="*/ 170 h 399"/>
                    <a:gd name="T16" fmla="*/ 179 w 288"/>
                    <a:gd name="T17" fmla="*/ 395 h 399"/>
                    <a:gd name="T18" fmla="*/ 135 w 288"/>
                    <a:gd name="T19" fmla="*/ 324 h 399"/>
                    <a:gd name="T20" fmla="*/ 154 w 288"/>
                    <a:gd name="T21" fmla="*/ 308 h 399"/>
                    <a:gd name="T22" fmla="*/ 208 w 288"/>
                    <a:gd name="T23" fmla="*/ 382 h 399"/>
                    <a:gd name="T24" fmla="*/ 85 w 288"/>
                    <a:gd name="T25" fmla="*/ 380 h 399"/>
                    <a:gd name="T26" fmla="*/ 143 w 288"/>
                    <a:gd name="T27" fmla="*/ 82 h 399"/>
                    <a:gd name="T28" fmla="*/ 228 w 288"/>
                    <a:gd name="T29" fmla="*/ 288 h 399"/>
                    <a:gd name="T30" fmla="*/ 253 w 288"/>
                    <a:gd name="T31" fmla="*/ 340 h 399"/>
                    <a:gd name="T32" fmla="*/ 247 w 288"/>
                    <a:gd name="T33" fmla="*/ 233 h 399"/>
                    <a:gd name="T34" fmla="*/ 20 w 288"/>
                    <a:gd name="T35" fmla="*/ 263 h 399"/>
                    <a:gd name="T36" fmla="*/ 85 w 288"/>
                    <a:gd name="T37" fmla="*/ 380 h 399"/>
                    <a:gd name="T38" fmla="*/ 219 w 288"/>
                    <a:gd name="T39" fmla="*/ 242 h 399"/>
                    <a:gd name="T40" fmla="*/ 56 w 288"/>
                    <a:gd name="T41" fmla="*/ 305 h 399"/>
                    <a:gd name="T42" fmla="*/ 129 w 288"/>
                    <a:gd name="T43" fmla="*/ 397 h 399"/>
                    <a:gd name="T44" fmla="*/ 137 w 288"/>
                    <a:gd name="T45" fmla="*/ 115 h 399"/>
                    <a:gd name="T46" fmla="*/ 210 w 288"/>
                    <a:gd name="T47" fmla="*/ 334 h 399"/>
                    <a:gd name="T48" fmla="*/ 239 w 288"/>
                    <a:gd name="T49" fmla="*/ 357 h 399"/>
                    <a:gd name="T50" fmla="*/ 0 w 288"/>
                    <a:gd name="T51" fmla="*/ 202 h 399"/>
                    <a:gd name="T52" fmla="*/ 144 w 288"/>
                    <a:gd name="T53" fmla="*/ 51 h 399"/>
                    <a:gd name="T54" fmla="*/ 252 w 288"/>
                    <a:gd name="T55" fmla="*/ 298 h 399"/>
                    <a:gd name="T56" fmla="*/ 266 w 288"/>
                    <a:gd name="T57" fmla="*/ 320 h 399"/>
                    <a:gd name="T58" fmla="*/ 277 w 288"/>
                    <a:gd name="T59" fmla="*/ 221 h 399"/>
                    <a:gd name="T60" fmla="*/ 3 w 288"/>
                    <a:gd name="T61" fmla="*/ 162 h 399"/>
                    <a:gd name="T62" fmla="*/ 0 w 288"/>
                    <a:gd name="T63" fmla="*/ 202 h 399"/>
                    <a:gd name="T64" fmla="*/ 145 w 288"/>
                    <a:gd name="T65" fmla="*/ 0 h 399"/>
                    <a:gd name="T66" fmla="*/ 144 w 288"/>
                    <a:gd name="T67" fmla="*/ 18 h 399"/>
                    <a:gd name="T68" fmla="*/ 142 w 288"/>
                    <a:gd name="T69" fmla="*/ 308 h 399"/>
                    <a:gd name="T70" fmla="*/ 137 w 288"/>
                    <a:gd name="T71" fmla="*/ 201 h 399"/>
                    <a:gd name="T72" fmla="*/ 130 w 288"/>
                    <a:gd name="T73" fmla="*/ 208 h 399"/>
                    <a:gd name="T74" fmla="*/ 142 w 288"/>
                    <a:gd name="T75" fmla="*/ 308 h 39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88"/>
                    <a:gd name="T115" fmla="*/ 0 h 399"/>
                    <a:gd name="T116" fmla="*/ 288 w 288"/>
                    <a:gd name="T117" fmla="*/ 399 h 399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88" h="399">
                      <a:moveTo>
                        <a:pt x="223" y="371"/>
                      </a:moveTo>
                      <a:cubicBezTo>
                        <a:pt x="221" y="373"/>
                        <a:pt x="221" y="373"/>
                        <a:pt x="221" y="373"/>
                      </a:cubicBezTo>
                      <a:cubicBezTo>
                        <a:pt x="220" y="374"/>
                        <a:pt x="218" y="375"/>
                        <a:pt x="217" y="376"/>
                      </a:cubicBezTo>
                      <a:cubicBezTo>
                        <a:pt x="215" y="374"/>
                        <a:pt x="205" y="366"/>
                        <a:pt x="194" y="350"/>
                      </a:cubicBezTo>
                      <a:cubicBezTo>
                        <a:pt x="181" y="332"/>
                        <a:pt x="177" y="299"/>
                        <a:pt x="180" y="268"/>
                      </a:cubicBezTo>
                      <a:cubicBezTo>
                        <a:pt x="186" y="212"/>
                        <a:pt x="180" y="148"/>
                        <a:pt x="137" y="150"/>
                      </a:cubicBezTo>
                      <a:cubicBezTo>
                        <a:pt x="90" y="152"/>
                        <a:pt x="69" y="245"/>
                        <a:pt x="106" y="319"/>
                      </a:cubicBezTo>
                      <a:cubicBezTo>
                        <a:pt x="125" y="357"/>
                        <a:pt x="150" y="384"/>
                        <a:pt x="165" y="398"/>
                      </a:cubicBezTo>
                      <a:cubicBezTo>
                        <a:pt x="161" y="398"/>
                        <a:pt x="157" y="399"/>
                        <a:pt x="153" y="399"/>
                      </a:cubicBezTo>
                      <a:cubicBezTo>
                        <a:pt x="137" y="384"/>
                        <a:pt x="115" y="364"/>
                        <a:pt x="94" y="325"/>
                      </a:cubicBezTo>
                      <a:cubicBezTo>
                        <a:pt x="46" y="236"/>
                        <a:pt x="82" y="134"/>
                        <a:pt x="137" y="134"/>
                      </a:cubicBezTo>
                      <a:cubicBezTo>
                        <a:pt x="195" y="134"/>
                        <a:pt x="201" y="201"/>
                        <a:pt x="192" y="269"/>
                      </a:cubicBezTo>
                      <a:cubicBezTo>
                        <a:pt x="188" y="301"/>
                        <a:pt x="191" y="329"/>
                        <a:pt x="202" y="346"/>
                      </a:cubicBezTo>
                      <a:cubicBezTo>
                        <a:pt x="213" y="363"/>
                        <a:pt x="224" y="370"/>
                        <a:pt x="223" y="371"/>
                      </a:cubicBezTo>
                      <a:close/>
                      <a:moveTo>
                        <a:pt x="166" y="306"/>
                      </a:moveTo>
                      <a:cubicBezTo>
                        <a:pt x="163" y="275"/>
                        <a:pt x="185" y="172"/>
                        <a:pt x="135" y="170"/>
                      </a:cubicBezTo>
                      <a:cubicBezTo>
                        <a:pt x="104" y="169"/>
                        <a:pt x="77" y="248"/>
                        <a:pt x="125" y="329"/>
                      </a:cubicBezTo>
                      <a:cubicBezTo>
                        <a:pt x="143" y="361"/>
                        <a:pt x="166" y="383"/>
                        <a:pt x="179" y="395"/>
                      </a:cubicBezTo>
                      <a:cubicBezTo>
                        <a:pt x="182" y="394"/>
                        <a:pt x="185" y="393"/>
                        <a:pt x="188" y="392"/>
                      </a:cubicBezTo>
                      <a:cubicBezTo>
                        <a:pt x="177" y="381"/>
                        <a:pt x="153" y="358"/>
                        <a:pt x="135" y="324"/>
                      </a:cubicBezTo>
                      <a:cubicBezTo>
                        <a:pt x="101" y="266"/>
                        <a:pt x="110" y="186"/>
                        <a:pt x="135" y="186"/>
                      </a:cubicBezTo>
                      <a:cubicBezTo>
                        <a:pt x="168" y="186"/>
                        <a:pt x="149" y="268"/>
                        <a:pt x="154" y="308"/>
                      </a:cubicBezTo>
                      <a:cubicBezTo>
                        <a:pt x="160" y="352"/>
                        <a:pt x="187" y="377"/>
                        <a:pt x="200" y="386"/>
                      </a:cubicBezTo>
                      <a:cubicBezTo>
                        <a:pt x="203" y="385"/>
                        <a:pt x="205" y="384"/>
                        <a:pt x="208" y="382"/>
                      </a:cubicBezTo>
                      <a:cubicBezTo>
                        <a:pt x="199" y="375"/>
                        <a:pt x="170" y="350"/>
                        <a:pt x="166" y="306"/>
                      </a:cubicBezTo>
                      <a:close/>
                      <a:moveTo>
                        <a:pt x="85" y="380"/>
                      </a:moveTo>
                      <a:cubicBezTo>
                        <a:pt x="65" y="357"/>
                        <a:pt x="36" y="313"/>
                        <a:pt x="31" y="261"/>
                      </a:cubicBezTo>
                      <a:cubicBezTo>
                        <a:pt x="25" y="164"/>
                        <a:pt x="66" y="82"/>
                        <a:pt x="143" y="82"/>
                      </a:cubicBezTo>
                      <a:cubicBezTo>
                        <a:pt x="213" y="82"/>
                        <a:pt x="241" y="157"/>
                        <a:pt x="235" y="231"/>
                      </a:cubicBezTo>
                      <a:cubicBezTo>
                        <a:pt x="234" y="251"/>
                        <a:pt x="228" y="269"/>
                        <a:pt x="228" y="288"/>
                      </a:cubicBezTo>
                      <a:cubicBezTo>
                        <a:pt x="227" y="320"/>
                        <a:pt x="236" y="334"/>
                        <a:pt x="248" y="347"/>
                      </a:cubicBezTo>
                      <a:cubicBezTo>
                        <a:pt x="250" y="345"/>
                        <a:pt x="251" y="343"/>
                        <a:pt x="253" y="340"/>
                      </a:cubicBezTo>
                      <a:cubicBezTo>
                        <a:pt x="246" y="330"/>
                        <a:pt x="237" y="313"/>
                        <a:pt x="238" y="289"/>
                      </a:cubicBezTo>
                      <a:cubicBezTo>
                        <a:pt x="239" y="273"/>
                        <a:pt x="243" y="254"/>
                        <a:pt x="247" y="233"/>
                      </a:cubicBezTo>
                      <a:cubicBezTo>
                        <a:pt x="257" y="169"/>
                        <a:pt x="233" y="66"/>
                        <a:pt x="143" y="65"/>
                      </a:cubicBezTo>
                      <a:cubicBezTo>
                        <a:pt x="77" y="64"/>
                        <a:pt x="7" y="129"/>
                        <a:pt x="20" y="263"/>
                      </a:cubicBezTo>
                      <a:cubicBezTo>
                        <a:pt x="24" y="299"/>
                        <a:pt x="39" y="330"/>
                        <a:pt x="54" y="354"/>
                      </a:cubicBezTo>
                      <a:cubicBezTo>
                        <a:pt x="64" y="365"/>
                        <a:pt x="74" y="373"/>
                        <a:pt x="85" y="380"/>
                      </a:cubicBezTo>
                      <a:close/>
                      <a:moveTo>
                        <a:pt x="219" y="331"/>
                      </a:moveTo>
                      <a:cubicBezTo>
                        <a:pt x="211" y="309"/>
                        <a:pt x="212" y="277"/>
                        <a:pt x="219" y="242"/>
                      </a:cubicBezTo>
                      <a:cubicBezTo>
                        <a:pt x="228" y="183"/>
                        <a:pt x="216" y="99"/>
                        <a:pt x="137" y="99"/>
                      </a:cubicBezTo>
                      <a:cubicBezTo>
                        <a:pt x="73" y="99"/>
                        <a:pt x="16" y="198"/>
                        <a:pt x="56" y="305"/>
                      </a:cubicBezTo>
                      <a:cubicBezTo>
                        <a:pt x="72" y="346"/>
                        <a:pt x="96" y="376"/>
                        <a:pt x="113" y="393"/>
                      </a:cubicBezTo>
                      <a:cubicBezTo>
                        <a:pt x="118" y="395"/>
                        <a:pt x="123" y="396"/>
                        <a:pt x="129" y="397"/>
                      </a:cubicBezTo>
                      <a:cubicBezTo>
                        <a:pt x="113" y="382"/>
                        <a:pt x="84" y="348"/>
                        <a:pt x="67" y="300"/>
                      </a:cubicBezTo>
                      <a:cubicBezTo>
                        <a:pt x="37" y="213"/>
                        <a:pt x="79" y="116"/>
                        <a:pt x="137" y="115"/>
                      </a:cubicBezTo>
                      <a:cubicBezTo>
                        <a:pt x="189" y="114"/>
                        <a:pt x="216" y="168"/>
                        <a:pt x="208" y="239"/>
                      </a:cubicBezTo>
                      <a:cubicBezTo>
                        <a:pt x="201" y="274"/>
                        <a:pt x="200" y="310"/>
                        <a:pt x="210" y="334"/>
                      </a:cubicBezTo>
                      <a:cubicBezTo>
                        <a:pt x="217" y="351"/>
                        <a:pt x="228" y="359"/>
                        <a:pt x="233" y="363"/>
                      </a:cubicBezTo>
                      <a:cubicBezTo>
                        <a:pt x="235" y="361"/>
                        <a:pt x="237" y="359"/>
                        <a:pt x="239" y="357"/>
                      </a:cubicBezTo>
                      <a:cubicBezTo>
                        <a:pt x="235" y="354"/>
                        <a:pt x="225" y="347"/>
                        <a:pt x="219" y="331"/>
                      </a:cubicBezTo>
                      <a:close/>
                      <a:moveTo>
                        <a:pt x="0" y="202"/>
                      </a:moveTo>
                      <a:cubicBezTo>
                        <a:pt x="0" y="217"/>
                        <a:pt x="1" y="231"/>
                        <a:pt x="4" y="245"/>
                      </a:cubicBezTo>
                      <a:cubicBezTo>
                        <a:pt x="6" y="146"/>
                        <a:pt x="40" y="49"/>
                        <a:pt x="144" y="51"/>
                      </a:cubicBezTo>
                      <a:cubicBezTo>
                        <a:pt x="230" y="51"/>
                        <a:pt x="271" y="143"/>
                        <a:pt x="262" y="219"/>
                      </a:cubicBezTo>
                      <a:cubicBezTo>
                        <a:pt x="259" y="248"/>
                        <a:pt x="252" y="276"/>
                        <a:pt x="252" y="298"/>
                      </a:cubicBezTo>
                      <a:cubicBezTo>
                        <a:pt x="252" y="315"/>
                        <a:pt x="258" y="326"/>
                        <a:pt x="260" y="330"/>
                      </a:cubicBezTo>
                      <a:cubicBezTo>
                        <a:pt x="262" y="327"/>
                        <a:pt x="264" y="323"/>
                        <a:pt x="266" y="320"/>
                      </a:cubicBezTo>
                      <a:cubicBezTo>
                        <a:pt x="263" y="314"/>
                        <a:pt x="261" y="308"/>
                        <a:pt x="262" y="298"/>
                      </a:cubicBezTo>
                      <a:cubicBezTo>
                        <a:pt x="262" y="279"/>
                        <a:pt x="272" y="252"/>
                        <a:pt x="277" y="221"/>
                      </a:cubicBezTo>
                      <a:cubicBezTo>
                        <a:pt x="288" y="144"/>
                        <a:pt x="247" y="31"/>
                        <a:pt x="144" y="31"/>
                      </a:cubicBezTo>
                      <a:cubicBezTo>
                        <a:pt x="62" y="32"/>
                        <a:pt x="18" y="92"/>
                        <a:pt x="3" y="162"/>
                      </a:cubicBezTo>
                      <a:cubicBezTo>
                        <a:pt x="1" y="175"/>
                        <a:pt x="0" y="188"/>
                        <a:pt x="0" y="201"/>
                      </a:cubicBezTo>
                      <a:cubicBezTo>
                        <a:pt x="0" y="201"/>
                        <a:pt x="0" y="202"/>
                        <a:pt x="0" y="202"/>
                      </a:cubicBezTo>
                      <a:close/>
                      <a:moveTo>
                        <a:pt x="262" y="75"/>
                      </a:moveTo>
                      <a:cubicBezTo>
                        <a:pt x="244" y="44"/>
                        <a:pt x="206" y="0"/>
                        <a:pt x="145" y="0"/>
                      </a:cubicBezTo>
                      <a:cubicBezTo>
                        <a:pt x="108" y="0"/>
                        <a:pt x="80" y="18"/>
                        <a:pt x="58" y="40"/>
                      </a:cubicBezTo>
                      <a:cubicBezTo>
                        <a:pt x="60" y="39"/>
                        <a:pt x="91" y="18"/>
                        <a:pt x="144" y="18"/>
                      </a:cubicBezTo>
                      <a:cubicBezTo>
                        <a:pt x="220" y="18"/>
                        <a:pt x="262" y="75"/>
                        <a:pt x="262" y="75"/>
                      </a:cubicBezTo>
                      <a:close/>
                      <a:moveTo>
                        <a:pt x="142" y="308"/>
                      </a:moveTo>
                      <a:cubicBezTo>
                        <a:pt x="140" y="294"/>
                        <a:pt x="141" y="277"/>
                        <a:pt x="142" y="260"/>
                      </a:cubicBezTo>
                      <a:cubicBezTo>
                        <a:pt x="143" y="238"/>
                        <a:pt x="144" y="209"/>
                        <a:pt x="137" y="201"/>
                      </a:cubicBezTo>
                      <a:cubicBezTo>
                        <a:pt x="137" y="201"/>
                        <a:pt x="137" y="201"/>
                        <a:pt x="135" y="201"/>
                      </a:cubicBezTo>
                      <a:cubicBezTo>
                        <a:pt x="135" y="201"/>
                        <a:pt x="132" y="202"/>
                        <a:pt x="130" y="208"/>
                      </a:cubicBezTo>
                      <a:cubicBezTo>
                        <a:pt x="122" y="227"/>
                        <a:pt x="122" y="271"/>
                        <a:pt x="141" y="308"/>
                      </a:cubicBezTo>
                      <a:cubicBezTo>
                        <a:pt x="141" y="309"/>
                        <a:pt x="142" y="309"/>
                        <a:pt x="142" y="308"/>
                      </a:cubicBezTo>
                      <a:close/>
                    </a:path>
                  </a:pathLst>
                </a:custGeom>
                <a:solidFill>
                  <a:srgbClr val="12CC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29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5378" name="矩形 21">
                  <a:extLst>
                    <a:ext uri="{FF2B5EF4-FFF2-40B4-BE49-F238E27FC236}">
                      <a16:creationId xmlns="" xmlns:a16="http://schemas.microsoft.com/office/drawing/2014/main" id="{B84CC164-F6A7-4444-A92A-24FB9B3A4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334" y="2283555"/>
                  <a:ext cx="872292" cy="43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en-US" altLang="zh-CN" sz="2000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11.3%</a:t>
                  </a:r>
                  <a:r>
                    <a: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宋体" panose="02010600030101010101" pitchFamily="2" charset="-122"/>
                      <a:cs typeface="+mn-cs"/>
                      <a:sym typeface="Impact" panose="020B0806030902050204" pitchFamily="34" charset="0"/>
                    </a:rPr>
                    <a:t> 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79" name="矩形 22">
                  <a:extLst>
                    <a:ext uri="{FF2B5EF4-FFF2-40B4-BE49-F238E27FC236}">
                      <a16:creationId xmlns="" xmlns:a16="http://schemas.microsoft.com/office/drawing/2014/main" id="{A2279FED-087A-4E3F-8D65-19EC8A300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2293" y="1057716"/>
                  <a:ext cx="906034" cy="43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en-US" altLang="zh-CN" sz="2000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13.4%</a:t>
                  </a:r>
                  <a:r>
                    <a: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宋体" panose="02010600030101010101" pitchFamily="2" charset="-122"/>
                      <a:cs typeface="+mn-cs"/>
                      <a:sym typeface="Impact" panose="020B0806030902050204" pitchFamily="34" charset="0"/>
                    </a:rPr>
                    <a:t> 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80" name="矩形 23">
                  <a:extLst>
                    <a:ext uri="{FF2B5EF4-FFF2-40B4-BE49-F238E27FC236}">
                      <a16:creationId xmlns="" xmlns:a16="http://schemas.microsoft.com/office/drawing/2014/main" id="{4B215439-9713-4E09-8360-3CF147BE2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9441" y="2283555"/>
                  <a:ext cx="907809" cy="43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en-US" altLang="zh-CN" sz="2000" dirty="0">
                      <a:solidFill>
                        <a:srgbClr val="FFFFFF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  <a:sym typeface="Impact" panose="020B0806030902050204" pitchFamily="34" charset="0"/>
                    </a:rPr>
                    <a:t>15.2%</a:t>
                  </a:r>
                  <a:r>
                    <a: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宋体" panose="02010600030101010101" pitchFamily="2" charset="-122"/>
                      <a:cs typeface="+mn-cs"/>
                      <a:sym typeface="Impact" panose="020B0806030902050204" pitchFamily="34" charset="0"/>
                    </a:rPr>
                    <a:t> 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81" name="矩形 24">
                  <a:extLst>
                    <a:ext uri="{FF2B5EF4-FFF2-40B4-BE49-F238E27FC236}">
                      <a16:creationId xmlns="" xmlns:a16="http://schemas.microsoft.com/office/drawing/2014/main" id="{1C3F4BEE-2602-48C7-A3BA-1D5447FA5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97677" y="1057716"/>
                  <a:ext cx="898930" cy="43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宋体" panose="02010600030101010101" pitchFamily="2" charset="-122"/>
                      <a:cs typeface="+mn-cs"/>
                      <a:sym typeface="Impact" panose="020B0806030902050204" pitchFamily="34" charset="0"/>
                    </a:rPr>
                    <a:t>23.3%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5382" name="矩形 29">
                  <a:extLst>
                    <a:ext uri="{FF2B5EF4-FFF2-40B4-BE49-F238E27FC236}">
                      <a16:creationId xmlns="" xmlns:a16="http://schemas.microsoft.com/office/drawing/2014/main" id="{D7C0FC01-417C-40C8-A614-48641CB9FE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037" y="2782618"/>
                  <a:ext cx="2186672" cy="217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383" name="矩形 30">
                  <a:extLst>
                    <a:ext uri="{FF2B5EF4-FFF2-40B4-BE49-F238E27FC236}">
                      <a16:creationId xmlns="" xmlns:a16="http://schemas.microsoft.com/office/drawing/2014/main" id="{319465F3-D50C-424D-8913-2333BC369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390" y="0"/>
                  <a:ext cx="2072767" cy="425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84" name="矩形 31">
                  <a:extLst>
                    <a:ext uri="{FF2B5EF4-FFF2-40B4-BE49-F238E27FC236}">
                      <a16:creationId xmlns="" xmlns:a16="http://schemas.microsoft.com/office/drawing/2014/main" id="{3A699316-3DEB-42A2-AEBF-24AEFCAD2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0860" y="0"/>
                  <a:ext cx="1957172" cy="425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85" name="矩形 32">
                  <a:extLst>
                    <a:ext uri="{FF2B5EF4-FFF2-40B4-BE49-F238E27FC236}">
                      <a16:creationId xmlns="" xmlns:a16="http://schemas.microsoft.com/office/drawing/2014/main" id="{241C9AFE-1783-4BC6-86EF-9B82C54C1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28" y="2741065"/>
                  <a:ext cx="2202382" cy="352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任意多边形 16">
                <a:extLst>
                  <a:ext uri="{FF2B5EF4-FFF2-40B4-BE49-F238E27FC236}">
                    <a16:creationId xmlns="" xmlns:a16="http://schemas.microsoft.com/office/drawing/2014/main" id="{A038246E-EB57-4EB0-88D0-9F512FA88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313351" y="3541643"/>
                <a:ext cx="1646359" cy="550824"/>
              </a:xfrm>
              <a:custGeom>
                <a:avLst/>
                <a:gdLst>
                  <a:gd name="T0" fmla="*/ 1370952 w 1646311"/>
                  <a:gd name="T1" fmla="*/ 0 h 550718"/>
                  <a:gd name="T2" fmla="*/ 1153391 w 1646311"/>
                  <a:gd name="T3" fmla="*/ 0 h 550718"/>
                  <a:gd name="T4" fmla="*/ 492920 w 1646311"/>
                  <a:gd name="T5" fmla="*/ 0 h 550718"/>
                  <a:gd name="T6" fmla="*/ 275359 w 1646311"/>
                  <a:gd name="T7" fmla="*/ 0 h 550718"/>
                  <a:gd name="T8" fmla="*/ 0 w 1646311"/>
                  <a:gd name="T9" fmla="*/ 275359 h 550718"/>
                  <a:gd name="T10" fmla="*/ 275359 w 1646311"/>
                  <a:gd name="T11" fmla="*/ 550718 h 550718"/>
                  <a:gd name="T12" fmla="*/ 492920 w 1646311"/>
                  <a:gd name="T13" fmla="*/ 550718 h 550718"/>
                  <a:gd name="T14" fmla="*/ 1153391 w 1646311"/>
                  <a:gd name="T15" fmla="*/ 550718 h 550718"/>
                  <a:gd name="T16" fmla="*/ 1370952 w 1646311"/>
                  <a:gd name="T17" fmla="*/ 550718 h 550718"/>
                  <a:gd name="T18" fmla="*/ 1646311 w 1646311"/>
                  <a:gd name="T19" fmla="*/ 275359 h 5507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46311"/>
                  <a:gd name="T31" fmla="*/ 0 h 550718"/>
                  <a:gd name="T32" fmla="*/ 1646311 w 1646311"/>
                  <a:gd name="T33" fmla="*/ 550718 h 5507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46311" h="550718">
                    <a:moveTo>
                      <a:pt x="1370952" y="0"/>
                    </a:moveTo>
                    <a:lnTo>
                      <a:pt x="1153391" y="0"/>
                    </a:lnTo>
                    <a:lnTo>
                      <a:pt x="492920" y="0"/>
                    </a:lnTo>
                    <a:lnTo>
                      <a:pt x="275359" y="0"/>
                    </a:lnTo>
                    <a:lnTo>
                      <a:pt x="0" y="275359"/>
                    </a:lnTo>
                    <a:lnTo>
                      <a:pt x="275359" y="550718"/>
                    </a:lnTo>
                    <a:lnTo>
                      <a:pt x="492920" y="550718"/>
                    </a:lnTo>
                    <a:lnTo>
                      <a:pt x="1153391" y="550718"/>
                    </a:lnTo>
                    <a:lnTo>
                      <a:pt x="1370952" y="550718"/>
                    </a:lnTo>
                    <a:lnTo>
                      <a:pt x="1646311" y="275359"/>
                    </a:lnTo>
                    <a:close/>
                  </a:path>
                </a:pathLst>
              </a:custGeom>
              <a:solidFill>
                <a:srgbClr val="1B1E26"/>
              </a:solidFill>
              <a:ln w="12700" cap="flat" cmpd="sng">
                <a:solidFill>
                  <a:srgbClr val="12CC61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rPr>
                  <a:t>毛概</a:t>
                </a:r>
              </a:p>
            </p:txBody>
          </p:sp>
        </p:grpSp>
        <p:sp>
          <p:nvSpPr>
            <p:cNvPr id="32" name="矩形 24">
              <a:extLst>
                <a:ext uri="{FF2B5EF4-FFF2-40B4-BE49-F238E27FC236}">
                  <a16:creationId xmlns="" xmlns:a16="http://schemas.microsoft.com/office/drawing/2014/main" id="{7ED84043-AE75-40D8-9068-851037AC2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7094" y="6157992"/>
              <a:ext cx="7857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Impact" panose="020B0806030902050204" pitchFamily="34" charset="0"/>
                  <a:ea typeface="宋体" panose="02010600030101010101" pitchFamily="2" charset="-122"/>
                  <a:sym typeface="Impact" panose="020B0806030902050204" pitchFamily="34" charset="0"/>
                </a:rPr>
                <a:t>35.7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  <a:sym typeface="Impact" panose="020B0806030902050204" pitchFamily="34" charset="0"/>
                </a:rPr>
                <a:t>%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endParaRPr>
            </a:p>
          </p:txBody>
        </p:sp>
        <p:sp>
          <p:nvSpPr>
            <p:cNvPr id="4" name="笑脸 3">
              <a:extLst>
                <a:ext uri="{FF2B5EF4-FFF2-40B4-BE49-F238E27FC236}">
                  <a16:creationId xmlns="" xmlns:a16="http://schemas.microsoft.com/office/drawing/2014/main" id="{67DD6B20-554F-45B5-A542-6DF4EA20FE7B}"/>
                </a:ext>
              </a:extLst>
            </p:cNvPr>
            <p:cNvSpPr/>
            <p:nvPr/>
          </p:nvSpPr>
          <p:spPr bwMode="auto">
            <a:xfrm>
              <a:off x="9676459" y="4883431"/>
              <a:ext cx="442256" cy="400110"/>
            </a:xfrm>
            <a:prstGeom prst="smileyFace">
              <a:avLst/>
            </a:prstGeom>
            <a:noFill/>
            <a:ln w="9525" cap="flat" cmpd="sng" algn="ctr">
              <a:solidFill>
                <a:srgbClr val="12CC6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12CC6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D9CB29AD-A62F-4B60-957D-84910BEEB4BB}"/>
              </a:ext>
            </a:extLst>
          </p:cNvPr>
          <p:cNvSpPr txBox="1"/>
          <p:nvPr/>
        </p:nvSpPr>
        <p:spPr>
          <a:xfrm>
            <a:off x="486470" y="1211114"/>
            <a:ext cx="36028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不同课程课上联网分析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大部分课程从上课前十分钟开始出现联网现象，在上课十分钟后结束第一个联网高峰。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联网高峰出现在上课十分钟内，课件和下课后。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毛概课的上课联网人数较多，大部分同学从上课开始就已经联网。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工程数学和通信原理课的课上联网情况较少，大部分同学在课后才进行联网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不同课程上课联网人数百分比</a:t>
            </a:r>
          </a:p>
        </p:txBody>
      </p:sp>
    </p:spTree>
    <p:extLst>
      <p:ext uri="{BB962C8B-B14F-4D97-AF65-F5344CB8AC3E}">
        <p14:creationId xmlns:p14="http://schemas.microsoft.com/office/powerpoint/2010/main" val="2642759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1">
            <a:extLst>
              <a:ext uri="{FF2B5EF4-FFF2-40B4-BE49-F238E27FC236}">
                <a16:creationId xmlns="" xmlns:a16="http://schemas.microsoft.com/office/drawing/2014/main" id="{681F2F31-62B2-4675-AA74-D9BBD85D19F2}"/>
              </a:ext>
            </a:extLst>
          </p:cNvPr>
          <p:cNvGrpSpPr>
            <a:grpSpLocks/>
          </p:cNvGrpSpPr>
          <p:nvPr/>
        </p:nvGrpSpPr>
        <p:grpSpPr bwMode="auto">
          <a:xfrm>
            <a:off x="365808" y="179388"/>
            <a:ext cx="5607763" cy="584775"/>
            <a:chOff x="-905" y="0"/>
            <a:chExt cx="3868343" cy="585351"/>
          </a:xfrm>
        </p:grpSpPr>
        <p:sp>
          <p:nvSpPr>
            <p:cNvPr id="22531" name="文本框 2">
              <a:extLst>
                <a:ext uri="{FF2B5EF4-FFF2-40B4-BE49-F238E27FC236}">
                  <a16:creationId xmlns="" xmlns:a16="http://schemas.microsoft.com/office/drawing/2014/main" id="{BA536D47-6AFB-430F-B5F3-23205875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3747670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北邮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&amp;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3ECE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Gisha" panose="020B0604020202020204" pitchFamily="34" charset="-79"/>
                </a:rPr>
                <a:t>农大上网习惯分析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3ECEC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Gisha" panose="020B0604020202020204" pitchFamily="34" charset="-79"/>
              </a:endParaRPr>
            </a:p>
          </p:txBody>
        </p:sp>
        <p:sp>
          <p:nvSpPr>
            <p:cNvPr id="22532" name="矩形 3">
              <a:extLst>
                <a:ext uri="{FF2B5EF4-FFF2-40B4-BE49-F238E27FC236}">
                  <a16:creationId xmlns="" xmlns:a16="http://schemas.microsoft.com/office/drawing/2014/main" id="{2C2E2D4A-5C15-49FB-8AE9-ABF05CD5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5" y="28030"/>
              <a:ext cx="45723" cy="53595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4088355-4B91-466C-AE8D-3C6D4769E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3" y="906805"/>
            <a:ext cx="5529615" cy="2506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B910CBC-7845-4569-B74F-44F0B3D23C20}"/>
              </a:ext>
            </a:extLst>
          </p:cNvPr>
          <p:cNvSpPr txBox="1"/>
          <p:nvPr/>
        </p:nvSpPr>
        <p:spPr>
          <a:xfrm>
            <a:off x="6966290" y="1179943"/>
            <a:ext cx="437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对同时在线人数按照小时进行了汇总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发现了校园用网高峰时段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均在下午以及晚上。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通过</a:t>
            </a: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分析网络压力，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可以帮助</a:t>
            </a: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校园网管理，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分析</a:t>
            </a: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带宽供给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问题</a:t>
            </a:r>
            <a:r>
              <a:rPr lang="zh-CN" altLang="zh-CN" sz="2000" dirty="0">
                <a:solidFill>
                  <a:schemeClr val="bg1"/>
                </a:solidFill>
                <a:latin typeface="+mj-ea"/>
                <a:ea typeface="+mj-ea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60CBE505-0111-4609-B96C-60F70DA659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90" y="4054302"/>
            <a:ext cx="5941629" cy="2535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1BD56C1-4476-4DFE-B0A4-068A65C295AD}"/>
              </a:ext>
            </a:extLst>
          </p:cNvPr>
          <p:cNvSpPr txBox="1"/>
          <p:nvPr/>
        </p:nvSpPr>
        <p:spPr>
          <a:xfrm>
            <a:off x="624056" y="4235434"/>
            <a:ext cx="4301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从学校上看，北邮与农大下午时段在线人数接近，但北邮在晚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点后会迎来高峰，而农大则趋于平稳。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从 时间角度上，工作日与休息日的在线人数相差不大，只有在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点到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点，休息日的在线人数更高，说明休息日学生睡眠时间更晚。</a:t>
            </a:r>
          </a:p>
        </p:txBody>
      </p:sp>
      <p:grpSp>
        <p:nvGrpSpPr>
          <p:cNvPr id="22533" name="组合 13">
            <a:extLst>
              <a:ext uri="{FF2B5EF4-FFF2-40B4-BE49-F238E27FC236}">
                <a16:creationId xmlns="" xmlns:a16="http://schemas.microsoft.com/office/drawing/2014/main" id="{A88DF259-77A6-49D5-8E8A-75849CD47794}"/>
              </a:ext>
            </a:extLst>
          </p:cNvPr>
          <p:cNvGrpSpPr>
            <a:grpSpLocks/>
          </p:cNvGrpSpPr>
          <p:nvPr/>
        </p:nvGrpSpPr>
        <p:grpSpPr bwMode="auto">
          <a:xfrm>
            <a:off x="3286812" y="3054277"/>
            <a:ext cx="5618375" cy="1291472"/>
            <a:chOff x="0" y="0"/>
            <a:chExt cx="11321415" cy="4311843"/>
          </a:xfrm>
        </p:grpSpPr>
        <p:grpSp>
          <p:nvGrpSpPr>
            <p:cNvPr id="22534" name="Group 6">
              <a:extLst>
                <a:ext uri="{FF2B5EF4-FFF2-40B4-BE49-F238E27FC236}">
                  <a16:creationId xmlns="" xmlns:a16="http://schemas.microsoft.com/office/drawing/2014/main" id="{A62E6E99-AAD5-429F-A57B-0557C70775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626" y="0"/>
              <a:ext cx="6467764" cy="4311843"/>
              <a:chOff x="0" y="0"/>
              <a:chExt cx="6467764" cy="4311843"/>
            </a:xfrm>
          </p:grpSpPr>
          <p:sp>
            <p:nvSpPr>
              <p:cNvPr id="22535" name="Freeform 7">
                <a:extLst>
                  <a:ext uri="{FF2B5EF4-FFF2-40B4-BE49-F238E27FC236}">
                    <a16:creationId xmlns="" xmlns:a16="http://schemas.microsoft.com/office/drawing/2014/main" id="{E2BF3936-A8DB-4AFD-99AD-AA0FDCCE4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62368"/>
                <a:ext cx="6467764" cy="2587105"/>
              </a:xfrm>
              <a:custGeom>
                <a:avLst/>
                <a:gdLst>
                  <a:gd name="T0" fmla="*/ 0 w 6467764"/>
                  <a:gd name="T1" fmla="*/ 1077956 h 2587105"/>
                  <a:gd name="T2" fmla="*/ 1293552 w 6467764"/>
                  <a:gd name="T3" fmla="*/ 0 h 2587105"/>
                  <a:gd name="T4" fmla="*/ 1293552 w 6467764"/>
                  <a:gd name="T5" fmla="*/ 431179 h 2587105"/>
                  <a:gd name="T6" fmla="*/ 3233882 w 6467764"/>
                  <a:gd name="T7" fmla="*/ 431179 h 2587105"/>
                  <a:gd name="T8" fmla="*/ 3233882 w 6467764"/>
                  <a:gd name="T9" fmla="*/ 431179 h 2587105"/>
                  <a:gd name="T10" fmla="*/ 3435999 w 6467764"/>
                  <a:gd name="T11" fmla="*/ 538977 h 2587105"/>
                  <a:gd name="T12" fmla="*/ 3233882 w 6467764"/>
                  <a:gd name="T13" fmla="*/ 646775 h 2587105"/>
                  <a:gd name="T14" fmla="*/ 3233882 w 6467764"/>
                  <a:gd name="T15" fmla="*/ 646775 h 2587105"/>
                  <a:gd name="T16" fmla="*/ 3435999 w 6467764"/>
                  <a:gd name="T17" fmla="*/ 754573 h 2587105"/>
                  <a:gd name="T18" fmla="*/ 3233882 w 6467764"/>
                  <a:gd name="T19" fmla="*/ 862371 h 2587105"/>
                  <a:gd name="T20" fmla="*/ 5174211 w 6467764"/>
                  <a:gd name="T21" fmla="*/ 862372 h 2587105"/>
                  <a:gd name="T22" fmla="*/ 5174211 w 6467764"/>
                  <a:gd name="T23" fmla="*/ 431192 h 2587105"/>
                  <a:gd name="T24" fmla="*/ 6467764 w 6467764"/>
                  <a:gd name="T25" fmla="*/ 1509148 h 2587105"/>
                  <a:gd name="T26" fmla="*/ 5174211 w 6467764"/>
                  <a:gd name="T27" fmla="*/ 2587105 h 2587105"/>
                  <a:gd name="T28" fmla="*/ 5174211 w 6467764"/>
                  <a:gd name="T29" fmla="*/ 2155925 h 2587105"/>
                  <a:gd name="T30" fmla="*/ 3233882 w 6467764"/>
                  <a:gd name="T31" fmla="*/ 2155925 h 2587105"/>
                  <a:gd name="T32" fmla="*/ 3233882 w 6467764"/>
                  <a:gd name="T33" fmla="*/ 2155925 h 2587105"/>
                  <a:gd name="T34" fmla="*/ 3031765 w 6467764"/>
                  <a:gd name="T35" fmla="*/ 2048127 h 2587105"/>
                  <a:gd name="T36" fmla="*/ 3031764 w 6467764"/>
                  <a:gd name="T37" fmla="*/ 1724732 h 2587105"/>
                  <a:gd name="T38" fmla="*/ 1293552 w 6467764"/>
                  <a:gd name="T39" fmla="*/ 1724732 h 2587105"/>
                  <a:gd name="T40" fmla="*/ 1293552 w 6467764"/>
                  <a:gd name="T41" fmla="*/ 2155912 h 2587105"/>
                  <a:gd name="T42" fmla="*/ 0 w 6467764"/>
                  <a:gd name="T43" fmla="*/ 1077956 h 2587105"/>
                  <a:gd name="T44" fmla="*/ 1293552 w 6467764"/>
                  <a:gd name="T45" fmla="*/ 0 h 2587105"/>
                  <a:gd name="T46" fmla="*/ 1293552 w 6467764"/>
                  <a:gd name="T47" fmla="*/ 431179 h 2587105"/>
                  <a:gd name="T48" fmla="*/ 3233882 w 6467764"/>
                  <a:gd name="T49" fmla="*/ 431179 h 2587105"/>
                  <a:gd name="T50" fmla="*/ 3233882 w 6467764"/>
                  <a:gd name="T51" fmla="*/ 431179 h 2587105"/>
                  <a:gd name="T52" fmla="*/ 3435999 w 6467764"/>
                  <a:gd name="T53" fmla="*/ 538977 h 2587105"/>
                  <a:gd name="T54" fmla="*/ 3233882 w 6467764"/>
                  <a:gd name="T55" fmla="*/ 646775 h 2587105"/>
                  <a:gd name="T56" fmla="*/ 3233882 w 6467764"/>
                  <a:gd name="T57" fmla="*/ 646775 h 2587105"/>
                  <a:gd name="T58" fmla="*/ 3435999 w 6467764"/>
                  <a:gd name="T59" fmla="*/ 754573 h 2587105"/>
                  <a:gd name="T60" fmla="*/ 3233882 w 6467764"/>
                  <a:gd name="T61" fmla="*/ 862371 h 2587105"/>
                  <a:gd name="T62" fmla="*/ 5174211 w 6467764"/>
                  <a:gd name="T63" fmla="*/ 862372 h 2587105"/>
                  <a:gd name="T64" fmla="*/ 5174211 w 6467764"/>
                  <a:gd name="T65" fmla="*/ 431192 h 2587105"/>
                  <a:gd name="T66" fmla="*/ 6467764 w 6467764"/>
                  <a:gd name="T67" fmla="*/ 1509148 h 2587105"/>
                  <a:gd name="T68" fmla="*/ 5174211 w 6467764"/>
                  <a:gd name="T69" fmla="*/ 2587105 h 2587105"/>
                  <a:gd name="T70" fmla="*/ 5174211 w 6467764"/>
                  <a:gd name="T71" fmla="*/ 2155925 h 2587105"/>
                  <a:gd name="T72" fmla="*/ 3233882 w 6467764"/>
                  <a:gd name="T73" fmla="*/ 2155925 h 2587105"/>
                  <a:gd name="T74" fmla="*/ 3233882 w 6467764"/>
                  <a:gd name="T75" fmla="*/ 2155925 h 2587105"/>
                  <a:gd name="T76" fmla="*/ 3031765 w 6467764"/>
                  <a:gd name="T77" fmla="*/ 2048127 h 2587105"/>
                  <a:gd name="T78" fmla="*/ 3031764 w 6467764"/>
                  <a:gd name="T79" fmla="*/ 1724732 h 2587105"/>
                  <a:gd name="T80" fmla="*/ 1293552 w 6467764"/>
                  <a:gd name="T81" fmla="*/ 1724732 h 2587105"/>
                  <a:gd name="T82" fmla="*/ 1293552 w 6467764"/>
                  <a:gd name="T83" fmla="*/ 2155912 h 2587105"/>
                  <a:gd name="T84" fmla="*/ 3435999 w 6467764"/>
                  <a:gd name="T85" fmla="*/ 538978 h 2587105"/>
                  <a:gd name="T86" fmla="*/ 3435999 w 6467764"/>
                  <a:gd name="T87" fmla="*/ 862372 h 2587105"/>
                  <a:gd name="T88" fmla="*/ 3031764 w 6467764"/>
                  <a:gd name="T89" fmla="*/ 754574 h 2587105"/>
                  <a:gd name="T90" fmla="*/ 3031764 w 6467764"/>
                  <a:gd name="T91" fmla="*/ 1724732 h 2587105"/>
                  <a:gd name="T92" fmla="*/ 0 w 6467764"/>
                  <a:gd name="T93" fmla="*/ 0 h 2587105"/>
                  <a:gd name="T94" fmla="*/ 6467764 w 6467764"/>
                  <a:gd name="T95" fmla="*/ 2587105 h 2587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T92" t="T93" r="T94" b="T95"/>
                <a:pathLst>
                  <a:path w="6467764" h="2587105">
                    <a:moveTo>
                      <a:pt x="0" y="1077956"/>
                    </a:moveTo>
                    <a:lnTo>
                      <a:pt x="1293552" y="0"/>
                    </a:lnTo>
                    <a:lnTo>
                      <a:pt x="1293552" y="431179"/>
                    </a:lnTo>
                    <a:lnTo>
                      <a:pt x="3233882" y="431179"/>
                    </a:lnTo>
                    <a:lnTo>
                      <a:pt x="3233882" y="431179"/>
                    </a:lnTo>
                    <a:cubicBezTo>
                      <a:pt x="3345508" y="431179"/>
                      <a:pt x="3435999" y="479441"/>
                      <a:pt x="3435999" y="538977"/>
                    </a:cubicBezTo>
                    <a:cubicBezTo>
                      <a:pt x="3435999" y="598512"/>
                      <a:pt x="3345508" y="646775"/>
                      <a:pt x="3233882" y="646775"/>
                    </a:cubicBezTo>
                    <a:lnTo>
                      <a:pt x="3233882" y="646775"/>
                    </a:lnTo>
                    <a:cubicBezTo>
                      <a:pt x="3345508" y="646775"/>
                      <a:pt x="3435999" y="695037"/>
                      <a:pt x="3435999" y="754573"/>
                    </a:cubicBezTo>
                    <a:cubicBezTo>
                      <a:pt x="3435999" y="814108"/>
                      <a:pt x="3345508" y="862371"/>
                      <a:pt x="3233882" y="862371"/>
                    </a:cubicBezTo>
                    <a:lnTo>
                      <a:pt x="5174211" y="862372"/>
                    </a:lnTo>
                    <a:lnTo>
                      <a:pt x="5174211" y="431192"/>
                    </a:lnTo>
                    <a:lnTo>
                      <a:pt x="6467764" y="1509148"/>
                    </a:lnTo>
                    <a:lnTo>
                      <a:pt x="5174211" y="2587105"/>
                    </a:lnTo>
                    <a:lnTo>
                      <a:pt x="5174211" y="2155925"/>
                    </a:lnTo>
                    <a:lnTo>
                      <a:pt x="3233882" y="2155925"/>
                    </a:lnTo>
                    <a:lnTo>
                      <a:pt x="3233882" y="2155925"/>
                    </a:lnTo>
                    <a:cubicBezTo>
                      <a:pt x="3122255" y="2155925"/>
                      <a:pt x="3031765" y="2107662"/>
                      <a:pt x="3031765" y="2048127"/>
                    </a:cubicBezTo>
                    <a:lnTo>
                      <a:pt x="3031764" y="1724732"/>
                    </a:lnTo>
                    <a:lnTo>
                      <a:pt x="1293552" y="1724732"/>
                    </a:lnTo>
                    <a:lnTo>
                      <a:pt x="1293552" y="2155912"/>
                    </a:lnTo>
                    <a:close/>
                  </a:path>
                  <a:path w="6467764" h="2587105">
                    <a:moveTo>
                      <a:pt x="0" y="1077956"/>
                    </a:moveTo>
                    <a:lnTo>
                      <a:pt x="1293552" y="0"/>
                    </a:lnTo>
                    <a:lnTo>
                      <a:pt x="1293552" y="431179"/>
                    </a:lnTo>
                    <a:lnTo>
                      <a:pt x="3233882" y="431179"/>
                    </a:lnTo>
                    <a:lnTo>
                      <a:pt x="3233882" y="431179"/>
                    </a:lnTo>
                    <a:cubicBezTo>
                      <a:pt x="3345508" y="431179"/>
                      <a:pt x="3435999" y="479441"/>
                      <a:pt x="3435999" y="538977"/>
                    </a:cubicBezTo>
                    <a:cubicBezTo>
                      <a:pt x="3435999" y="598512"/>
                      <a:pt x="3345508" y="646775"/>
                      <a:pt x="3233882" y="646775"/>
                    </a:cubicBezTo>
                    <a:lnTo>
                      <a:pt x="3233882" y="646775"/>
                    </a:lnTo>
                    <a:cubicBezTo>
                      <a:pt x="3345508" y="646775"/>
                      <a:pt x="3435999" y="695037"/>
                      <a:pt x="3435999" y="754573"/>
                    </a:cubicBezTo>
                    <a:cubicBezTo>
                      <a:pt x="3435999" y="814108"/>
                      <a:pt x="3345508" y="862371"/>
                      <a:pt x="3233882" y="862371"/>
                    </a:cubicBezTo>
                    <a:lnTo>
                      <a:pt x="5174211" y="862372"/>
                    </a:lnTo>
                    <a:lnTo>
                      <a:pt x="5174211" y="431192"/>
                    </a:lnTo>
                    <a:lnTo>
                      <a:pt x="6467764" y="1509148"/>
                    </a:lnTo>
                    <a:lnTo>
                      <a:pt x="5174211" y="2587105"/>
                    </a:lnTo>
                    <a:lnTo>
                      <a:pt x="5174211" y="2155925"/>
                    </a:lnTo>
                    <a:lnTo>
                      <a:pt x="3233882" y="2155925"/>
                    </a:lnTo>
                    <a:lnTo>
                      <a:pt x="3233882" y="2155925"/>
                    </a:lnTo>
                    <a:cubicBezTo>
                      <a:pt x="3122255" y="2155925"/>
                      <a:pt x="3031765" y="2107662"/>
                      <a:pt x="3031765" y="2048127"/>
                    </a:cubicBezTo>
                    <a:lnTo>
                      <a:pt x="3031764" y="1724732"/>
                    </a:lnTo>
                    <a:lnTo>
                      <a:pt x="1293552" y="1724732"/>
                    </a:lnTo>
                    <a:lnTo>
                      <a:pt x="1293552" y="2155912"/>
                    </a:lnTo>
                    <a:close/>
                    <a:moveTo>
                      <a:pt x="3435999" y="538978"/>
                    </a:moveTo>
                    <a:lnTo>
                      <a:pt x="3435999" y="862372"/>
                    </a:lnTo>
                    <a:moveTo>
                      <a:pt x="3031764" y="754574"/>
                    </a:moveTo>
                    <a:lnTo>
                      <a:pt x="3031764" y="1724732"/>
                    </a:lnTo>
                  </a:path>
                </a:pathLst>
              </a:custGeom>
              <a:solidFill>
                <a:srgbClr val="12CC61"/>
              </a:solidFill>
              <a:ln w="12700" cap="flat" cmpd="sng">
                <a:solidFill>
                  <a:srgbClr val="1B1E2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36" name="Rectangle 8">
                <a:extLst>
                  <a:ext uri="{FF2B5EF4-FFF2-40B4-BE49-F238E27FC236}">
                    <a16:creationId xmlns="" xmlns:a16="http://schemas.microsoft.com/office/drawing/2014/main" id="{CE73302C-578D-4C96-A8ED-156711D62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018" y="1315112"/>
                <a:ext cx="2134362" cy="1267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37" name="Rectangle 9">
                <a:extLst>
                  <a:ext uri="{FF2B5EF4-FFF2-40B4-BE49-F238E27FC236}">
                    <a16:creationId xmlns="" xmlns:a16="http://schemas.microsoft.com/office/drawing/2014/main" id="{12D4305C-F8C2-4F72-B2EB-CF0FD5869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018" y="1315112"/>
                <a:ext cx="2134362" cy="1267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99568" rIns="0" bIns="10668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rPr>
                  <a:t>北邮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38" name="Rectangle 10">
                <a:extLst>
                  <a:ext uri="{FF2B5EF4-FFF2-40B4-BE49-F238E27FC236}">
                    <a16:creationId xmlns="" xmlns:a16="http://schemas.microsoft.com/office/drawing/2014/main" id="{CE24F528-3BFC-4155-B0E0-55B98140A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882" y="1729049"/>
                <a:ext cx="2522427" cy="1267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39" name="Rectangle 11">
                <a:extLst>
                  <a:ext uri="{FF2B5EF4-FFF2-40B4-BE49-F238E27FC236}">
                    <a16:creationId xmlns="" xmlns:a16="http://schemas.microsoft.com/office/drawing/2014/main" id="{8B2837F5-80FA-4073-ACF7-3170A201D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882" y="1729049"/>
                <a:ext cx="2522427" cy="1267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99568" rIns="0" bIns="10668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rPr>
                  <a:t>农大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B1E26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宋体" panose="02010600030101010101" pitchFamily="2" charset="-122"/>
                    <a:cs typeface="+mn-cs"/>
                    <a:sym typeface="Impact" panose="020B0806030902050204" pitchFamily="34" charset="0"/>
                  </a:rPr>
                  <a:t>  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2540" name="组合 12">
              <a:extLst>
                <a:ext uri="{FF2B5EF4-FFF2-40B4-BE49-F238E27FC236}">
                  <a16:creationId xmlns="" xmlns:a16="http://schemas.microsoft.com/office/drawing/2014/main" id="{2215875F-6B1F-49D1-801E-E13E498B0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04423"/>
              <a:ext cx="11321415" cy="2587105"/>
              <a:chOff x="0" y="862368"/>
              <a:chExt cx="11321415" cy="2587105"/>
            </a:xfrm>
          </p:grpSpPr>
          <p:grpSp>
            <p:nvGrpSpPr>
              <p:cNvPr id="22541" name="Group 13">
                <a:extLst>
                  <a:ext uri="{FF2B5EF4-FFF2-40B4-BE49-F238E27FC236}">
                    <a16:creationId xmlns="" xmlns:a16="http://schemas.microsoft.com/office/drawing/2014/main" id="{6C464D34-F146-4565-A9BC-209A25A6D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8423" y="862368"/>
                <a:ext cx="6467764" cy="2587105"/>
                <a:chOff x="0" y="862368"/>
                <a:chExt cx="6467764" cy="2587105"/>
              </a:xfrm>
            </p:grpSpPr>
            <p:sp>
              <p:nvSpPr>
                <p:cNvPr id="22542" name="Freeform 14">
                  <a:extLst>
                    <a:ext uri="{FF2B5EF4-FFF2-40B4-BE49-F238E27FC236}">
                      <a16:creationId xmlns="" xmlns:a16="http://schemas.microsoft.com/office/drawing/2014/main" id="{3370E5F1-95B3-4881-A35C-18CA25B1D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62368"/>
                  <a:ext cx="6467764" cy="2587105"/>
                </a:xfrm>
                <a:custGeom>
                  <a:avLst/>
                  <a:gdLst>
                    <a:gd name="T0" fmla="*/ 0 w 6467764"/>
                    <a:gd name="T1" fmla="*/ 1077956 h 2587105"/>
                    <a:gd name="T2" fmla="*/ 1293552 w 6467764"/>
                    <a:gd name="T3" fmla="*/ 0 h 2587105"/>
                    <a:gd name="T4" fmla="*/ 1293552 w 6467764"/>
                    <a:gd name="T5" fmla="*/ 431179 h 2587105"/>
                    <a:gd name="T6" fmla="*/ 3233882 w 6467764"/>
                    <a:gd name="T7" fmla="*/ 431179 h 2587105"/>
                    <a:gd name="T8" fmla="*/ 3233882 w 6467764"/>
                    <a:gd name="T9" fmla="*/ 431179 h 2587105"/>
                    <a:gd name="T10" fmla="*/ 3435999 w 6467764"/>
                    <a:gd name="T11" fmla="*/ 538977 h 2587105"/>
                    <a:gd name="T12" fmla="*/ 3233882 w 6467764"/>
                    <a:gd name="T13" fmla="*/ 646775 h 2587105"/>
                    <a:gd name="T14" fmla="*/ 3233882 w 6467764"/>
                    <a:gd name="T15" fmla="*/ 646775 h 2587105"/>
                    <a:gd name="T16" fmla="*/ 3435999 w 6467764"/>
                    <a:gd name="T17" fmla="*/ 754573 h 2587105"/>
                    <a:gd name="T18" fmla="*/ 3233882 w 6467764"/>
                    <a:gd name="T19" fmla="*/ 862371 h 2587105"/>
                    <a:gd name="T20" fmla="*/ 5174211 w 6467764"/>
                    <a:gd name="T21" fmla="*/ 862372 h 2587105"/>
                    <a:gd name="T22" fmla="*/ 5174211 w 6467764"/>
                    <a:gd name="T23" fmla="*/ 431192 h 2587105"/>
                    <a:gd name="T24" fmla="*/ 6467764 w 6467764"/>
                    <a:gd name="T25" fmla="*/ 1509148 h 2587105"/>
                    <a:gd name="T26" fmla="*/ 5174211 w 6467764"/>
                    <a:gd name="T27" fmla="*/ 2587105 h 2587105"/>
                    <a:gd name="T28" fmla="*/ 5174211 w 6467764"/>
                    <a:gd name="T29" fmla="*/ 2155925 h 2587105"/>
                    <a:gd name="T30" fmla="*/ 3233882 w 6467764"/>
                    <a:gd name="T31" fmla="*/ 2155925 h 2587105"/>
                    <a:gd name="T32" fmla="*/ 3233882 w 6467764"/>
                    <a:gd name="T33" fmla="*/ 2155925 h 2587105"/>
                    <a:gd name="T34" fmla="*/ 3031765 w 6467764"/>
                    <a:gd name="T35" fmla="*/ 2048127 h 2587105"/>
                    <a:gd name="T36" fmla="*/ 3031764 w 6467764"/>
                    <a:gd name="T37" fmla="*/ 1724732 h 2587105"/>
                    <a:gd name="T38" fmla="*/ 1293552 w 6467764"/>
                    <a:gd name="T39" fmla="*/ 1724732 h 2587105"/>
                    <a:gd name="T40" fmla="*/ 1293552 w 6467764"/>
                    <a:gd name="T41" fmla="*/ 2155912 h 2587105"/>
                    <a:gd name="T42" fmla="*/ 0 w 6467764"/>
                    <a:gd name="T43" fmla="*/ 1077956 h 2587105"/>
                    <a:gd name="T44" fmla="*/ 1293552 w 6467764"/>
                    <a:gd name="T45" fmla="*/ 0 h 2587105"/>
                    <a:gd name="T46" fmla="*/ 1293552 w 6467764"/>
                    <a:gd name="T47" fmla="*/ 431179 h 2587105"/>
                    <a:gd name="T48" fmla="*/ 3233882 w 6467764"/>
                    <a:gd name="T49" fmla="*/ 431179 h 2587105"/>
                    <a:gd name="T50" fmla="*/ 3233882 w 6467764"/>
                    <a:gd name="T51" fmla="*/ 431179 h 2587105"/>
                    <a:gd name="T52" fmla="*/ 3435999 w 6467764"/>
                    <a:gd name="T53" fmla="*/ 538977 h 2587105"/>
                    <a:gd name="T54" fmla="*/ 3233882 w 6467764"/>
                    <a:gd name="T55" fmla="*/ 646775 h 2587105"/>
                    <a:gd name="T56" fmla="*/ 3233882 w 6467764"/>
                    <a:gd name="T57" fmla="*/ 646775 h 2587105"/>
                    <a:gd name="T58" fmla="*/ 3435999 w 6467764"/>
                    <a:gd name="T59" fmla="*/ 754573 h 2587105"/>
                    <a:gd name="T60" fmla="*/ 3233882 w 6467764"/>
                    <a:gd name="T61" fmla="*/ 862371 h 2587105"/>
                    <a:gd name="T62" fmla="*/ 5174211 w 6467764"/>
                    <a:gd name="T63" fmla="*/ 862372 h 2587105"/>
                    <a:gd name="T64" fmla="*/ 5174211 w 6467764"/>
                    <a:gd name="T65" fmla="*/ 431192 h 2587105"/>
                    <a:gd name="T66" fmla="*/ 6467764 w 6467764"/>
                    <a:gd name="T67" fmla="*/ 1509148 h 2587105"/>
                    <a:gd name="T68" fmla="*/ 5174211 w 6467764"/>
                    <a:gd name="T69" fmla="*/ 2587105 h 2587105"/>
                    <a:gd name="T70" fmla="*/ 5174211 w 6467764"/>
                    <a:gd name="T71" fmla="*/ 2155925 h 2587105"/>
                    <a:gd name="T72" fmla="*/ 3233882 w 6467764"/>
                    <a:gd name="T73" fmla="*/ 2155925 h 2587105"/>
                    <a:gd name="T74" fmla="*/ 3233882 w 6467764"/>
                    <a:gd name="T75" fmla="*/ 2155925 h 2587105"/>
                    <a:gd name="T76" fmla="*/ 3031765 w 6467764"/>
                    <a:gd name="T77" fmla="*/ 2048127 h 2587105"/>
                    <a:gd name="T78" fmla="*/ 3031764 w 6467764"/>
                    <a:gd name="T79" fmla="*/ 1724732 h 2587105"/>
                    <a:gd name="T80" fmla="*/ 1293552 w 6467764"/>
                    <a:gd name="T81" fmla="*/ 1724732 h 2587105"/>
                    <a:gd name="T82" fmla="*/ 1293552 w 6467764"/>
                    <a:gd name="T83" fmla="*/ 2155912 h 2587105"/>
                    <a:gd name="T84" fmla="*/ 3435999 w 6467764"/>
                    <a:gd name="T85" fmla="*/ 538978 h 2587105"/>
                    <a:gd name="T86" fmla="*/ 3435999 w 6467764"/>
                    <a:gd name="T87" fmla="*/ 862372 h 2587105"/>
                    <a:gd name="T88" fmla="*/ 3031764 w 6467764"/>
                    <a:gd name="T89" fmla="*/ 754574 h 2587105"/>
                    <a:gd name="T90" fmla="*/ 3031764 w 6467764"/>
                    <a:gd name="T91" fmla="*/ 1724732 h 2587105"/>
                    <a:gd name="T92" fmla="*/ 0 w 6467764"/>
                    <a:gd name="T93" fmla="*/ 0 h 2587105"/>
                    <a:gd name="T94" fmla="*/ 6467764 w 6467764"/>
                    <a:gd name="T95" fmla="*/ 2587105 h 2587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T92" t="T93" r="T94" b="T95"/>
                  <a:pathLst>
                    <a:path w="6467764" h="2587105">
                      <a:moveTo>
                        <a:pt x="0" y="1077956"/>
                      </a:moveTo>
                      <a:lnTo>
                        <a:pt x="1293552" y="0"/>
                      </a:lnTo>
                      <a:lnTo>
                        <a:pt x="1293552" y="431179"/>
                      </a:lnTo>
                      <a:lnTo>
                        <a:pt x="3233882" y="431179"/>
                      </a:lnTo>
                      <a:lnTo>
                        <a:pt x="3233882" y="431179"/>
                      </a:lnTo>
                      <a:cubicBezTo>
                        <a:pt x="3345508" y="431179"/>
                        <a:pt x="3435999" y="479441"/>
                        <a:pt x="3435999" y="538977"/>
                      </a:cubicBezTo>
                      <a:cubicBezTo>
                        <a:pt x="3435999" y="598512"/>
                        <a:pt x="3345508" y="646775"/>
                        <a:pt x="3233882" y="646775"/>
                      </a:cubicBezTo>
                      <a:lnTo>
                        <a:pt x="3233882" y="646775"/>
                      </a:lnTo>
                      <a:cubicBezTo>
                        <a:pt x="3345508" y="646775"/>
                        <a:pt x="3435999" y="695037"/>
                        <a:pt x="3435999" y="754573"/>
                      </a:cubicBezTo>
                      <a:cubicBezTo>
                        <a:pt x="3435999" y="814108"/>
                        <a:pt x="3345508" y="862371"/>
                        <a:pt x="3233882" y="862371"/>
                      </a:cubicBezTo>
                      <a:lnTo>
                        <a:pt x="5174211" y="862372"/>
                      </a:lnTo>
                      <a:lnTo>
                        <a:pt x="5174211" y="431192"/>
                      </a:lnTo>
                      <a:lnTo>
                        <a:pt x="6467764" y="1509148"/>
                      </a:lnTo>
                      <a:lnTo>
                        <a:pt x="5174211" y="2587105"/>
                      </a:lnTo>
                      <a:lnTo>
                        <a:pt x="5174211" y="2155925"/>
                      </a:lnTo>
                      <a:lnTo>
                        <a:pt x="3233882" y="2155925"/>
                      </a:lnTo>
                      <a:lnTo>
                        <a:pt x="3233882" y="2155925"/>
                      </a:lnTo>
                      <a:cubicBezTo>
                        <a:pt x="3122255" y="2155925"/>
                        <a:pt x="3031765" y="2107662"/>
                        <a:pt x="3031765" y="2048127"/>
                      </a:cubicBezTo>
                      <a:lnTo>
                        <a:pt x="3031764" y="1724732"/>
                      </a:lnTo>
                      <a:lnTo>
                        <a:pt x="1293552" y="1724732"/>
                      </a:lnTo>
                      <a:lnTo>
                        <a:pt x="1293552" y="2155912"/>
                      </a:lnTo>
                      <a:close/>
                    </a:path>
                    <a:path w="6467764" h="2587105">
                      <a:moveTo>
                        <a:pt x="0" y="1077956"/>
                      </a:moveTo>
                      <a:lnTo>
                        <a:pt x="1293552" y="0"/>
                      </a:lnTo>
                      <a:lnTo>
                        <a:pt x="1293552" y="431179"/>
                      </a:lnTo>
                      <a:lnTo>
                        <a:pt x="3233882" y="431179"/>
                      </a:lnTo>
                      <a:lnTo>
                        <a:pt x="3233882" y="431179"/>
                      </a:lnTo>
                      <a:cubicBezTo>
                        <a:pt x="3345508" y="431179"/>
                        <a:pt x="3435999" y="479441"/>
                        <a:pt x="3435999" y="538977"/>
                      </a:cubicBezTo>
                      <a:cubicBezTo>
                        <a:pt x="3435999" y="598512"/>
                        <a:pt x="3345508" y="646775"/>
                        <a:pt x="3233882" y="646775"/>
                      </a:cubicBezTo>
                      <a:lnTo>
                        <a:pt x="3233882" y="646775"/>
                      </a:lnTo>
                      <a:cubicBezTo>
                        <a:pt x="3345508" y="646775"/>
                        <a:pt x="3435999" y="695037"/>
                        <a:pt x="3435999" y="754573"/>
                      </a:cubicBezTo>
                      <a:cubicBezTo>
                        <a:pt x="3435999" y="814108"/>
                        <a:pt x="3345508" y="862371"/>
                        <a:pt x="3233882" y="862371"/>
                      </a:cubicBezTo>
                      <a:lnTo>
                        <a:pt x="5174211" y="862372"/>
                      </a:lnTo>
                      <a:lnTo>
                        <a:pt x="5174211" y="431192"/>
                      </a:lnTo>
                      <a:lnTo>
                        <a:pt x="6467764" y="1509148"/>
                      </a:lnTo>
                      <a:lnTo>
                        <a:pt x="5174211" y="2587105"/>
                      </a:lnTo>
                      <a:lnTo>
                        <a:pt x="5174211" y="2155925"/>
                      </a:lnTo>
                      <a:lnTo>
                        <a:pt x="3233882" y="2155925"/>
                      </a:lnTo>
                      <a:lnTo>
                        <a:pt x="3233882" y="2155925"/>
                      </a:lnTo>
                      <a:cubicBezTo>
                        <a:pt x="3122255" y="2155925"/>
                        <a:pt x="3031765" y="2107662"/>
                        <a:pt x="3031765" y="2048127"/>
                      </a:cubicBezTo>
                      <a:lnTo>
                        <a:pt x="3031764" y="1724732"/>
                      </a:lnTo>
                      <a:lnTo>
                        <a:pt x="1293552" y="1724732"/>
                      </a:lnTo>
                      <a:lnTo>
                        <a:pt x="1293552" y="2155912"/>
                      </a:lnTo>
                      <a:close/>
                      <a:moveTo>
                        <a:pt x="3435999" y="538978"/>
                      </a:moveTo>
                      <a:lnTo>
                        <a:pt x="3435999" y="862372"/>
                      </a:lnTo>
                      <a:moveTo>
                        <a:pt x="3031764" y="754574"/>
                      </a:moveTo>
                      <a:lnTo>
                        <a:pt x="3031764" y="1724732"/>
                      </a:lnTo>
                    </a:path>
                  </a:pathLst>
                </a:custGeom>
                <a:noFill/>
                <a:ln w="12700" cap="flat" cmpd="sng">
                  <a:solidFill>
                    <a:srgbClr val="12CC61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43" name="Rectangle 15">
                  <a:extLst>
                    <a:ext uri="{FF2B5EF4-FFF2-40B4-BE49-F238E27FC236}">
                      <a16:creationId xmlns="" xmlns:a16="http://schemas.microsoft.com/office/drawing/2014/main" id="{5AFB3AAD-1E29-46F4-9C0E-3613E7876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18" y="1315112"/>
                  <a:ext cx="2134362" cy="1267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44" name="Rectangle 16">
                  <a:extLst>
                    <a:ext uri="{FF2B5EF4-FFF2-40B4-BE49-F238E27FC236}">
                      <a16:creationId xmlns="" xmlns:a16="http://schemas.microsoft.com/office/drawing/2014/main" id="{4637069D-41BD-4836-A4F0-3EE596BB8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18" y="1315112"/>
                  <a:ext cx="2134362" cy="1267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99568" rIns="0" bIns="10668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45" name="Rectangle 17">
                  <a:extLst>
                    <a:ext uri="{FF2B5EF4-FFF2-40B4-BE49-F238E27FC236}">
                      <a16:creationId xmlns="" xmlns:a16="http://schemas.microsoft.com/office/drawing/2014/main" id="{311C248D-E3AE-4AEA-BEA9-F6FE4D2F5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882" y="1729049"/>
                  <a:ext cx="2522427" cy="1267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46" name="Rectangle 18">
                  <a:extLst>
                    <a:ext uri="{FF2B5EF4-FFF2-40B4-BE49-F238E27FC236}">
                      <a16:creationId xmlns="" xmlns:a16="http://schemas.microsoft.com/office/drawing/2014/main" id="{489900FC-A11A-4C32-BD36-65B802489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882" y="1729049"/>
                  <a:ext cx="2522427" cy="1267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99568" rIns="0" bIns="10668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2547" name="矩形 5">
                <a:extLst>
                  <a:ext uri="{FF2B5EF4-FFF2-40B4-BE49-F238E27FC236}">
                    <a16:creationId xmlns="" xmlns:a16="http://schemas.microsoft.com/office/drawing/2014/main" id="{108E5C0D-25F2-4E40-BE82-BBA9750C0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6187" y="1611957"/>
                <a:ext cx="2535228" cy="1076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48" name="矩形 6">
                <a:extLst>
                  <a:ext uri="{FF2B5EF4-FFF2-40B4-BE49-F238E27FC236}">
                    <a16:creationId xmlns="" xmlns:a16="http://schemas.microsoft.com/office/drawing/2014/main" id="{9AB4BA2E-0EC7-46ED-89C2-110A47274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62343"/>
                <a:ext cx="2423963" cy="893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2549" name="Freeform 7">
                <a:extLst>
                  <a:ext uri="{FF2B5EF4-FFF2-40B4-BE49-F238E27FC236}">
                    <a16:creationId xmlns="" xmlns:a16="http://schemas.microsoft.com/office/drawing/2014/main" id="{211D9651-F662-4904-AA06-67C2D77DD52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2790853" y="1301236"/>
                <a:ext cx="489454" cy="590142"/>
              </a:xfrm>
              <a:custGeom>
                <a:avLst/>
                <a:gdLst>
                  <a:gd name="T0" fmla="*/ 545 w 576"/>
                  <a:gd name="T1" fmla="*/ 404 h 694"/>
                  <a:gd name="T2" fmla="*/ 430 w 576"/>
                  <a:gd name="T3" fmla="*/ 33 h 694"/>
                  <a:gd name="T4" fmla="*/ 401 w 576"/>
                  <a:gd name="T5" fmla="*/ 2 h 694"/>
                  <a:gd name="T6" fmla="*/ 295 w 576"/>
                  <a:gd name="T7" fmla="*/ 3 h 694"/>
                  <a:gd name="T8" fmla="*/ 235 w 576"/>
                  <a:gd name="T9" fmla="*/ 20 h 694"/>
                  <a:gd name="T10" fmla="*/ 148 w 576"/>
                  <a:gd name="T11" fmla="*/ 9 h 694"/>
                  <a:gd name="T12" fmla="*/ 187 w 576"/>
                  <a:gd name="T13" fmla="*/ 175 h 694"/>
                  <a:gd name="T14" fmla="*/ 30 w 576"/>
                  <a:gd name="T15" fmla="*/ 411 h 694"/>
                  <a:gd name="T16" fmla="*/ 288 w 576"/>
                  <a:gd name="T17" fmla="*/ 694 h 694"/>
                  <a:gd name="T18" fmla="*/ 547 w 576"/>
                  <a:gd name="T19" fmla="*/ 411 h 694"/>
                  <a:gd name="T20" fmla="*/ 245 w 576"/>
                  <a:gd name="T21" fmla="*/ 68 h 694"/>
                  <a:gd name="T22" fmla="*/ 328 w 576"/>
                  <a:gd name="T23" fmla="*/ 68 h 694"/>
                  <a:gd name="T24" fmla="*/ 371 w 576"/>
                  <a:gd name="T25" fmla="*/ 61 h 694"/>
                  <a:gd name="T26" fmla="*/ 288 w 576"/>
                  <a:gd name="T27" fmla="*/ 169 h 694"/>
                  <a:gd name="T28" fmla="*/ 202 w 576"/>
                  <a:gd name="T29" fmla="*/ 61 h 694"/>
                  <a:gd name="T30" fmla="*/ 496 w 576"/>
                  <a:gd name="T31" fmla="*/ 599 h 694"/>
                  <a:gd name="T32" fmla="*/ 80 w 576"/>
                  <a:gd name="T33" fmla="*/ 599 h 694"/>
                  <a:gd name="T34" fmla="*/ 79 w 576"/>
                  <a:gd name="T35" fmla="*/ 412 h 694"/>
                  <a:gd name="T36" fmla="*/ 288 w 576"/>
                  <a:gd name="T37" fmla="*/ 201 h 694"/>
                  <a:gd name="T38" fmla="*/ 498 w 576"/>
                  <a:gd name="T39" fmla="*/ 412 h 694"/>
                  <a:gd name="T40" fmla="*/ 496 w 576"/>
                  <a:gd name="T41" fmla="*/ 599 h 694"/>
                  <a:gd name="T42" fmla="*/ 311 w 576"/>
                  <a:gd name="T43" fmla="*/ 401 h 694"/>
                  <a:gd name="T44" fmla="*/ 302 w 576"/>
                  <a:gd name="T45" fmla="*/ 339 h 694"/>
                  <a:gd name="T46" fmla="*/ 333 w 576"/>
                  <a:gd name="T47" fmla="*/ 350 h 694"/>
                  <a:gd name="T48" fmla="*/ 362 w 576"/>
                  <a:gd name="T49" fmla="*/ 358 h 694"/>
                  <a:gd name="T50" fmla="*/ 310 w 576"/>
                  <a:gd name="T51" fmla="*/ 297 h 694"/>
                  <a:gd name="T52" fmla="*/ 302 w 576"/>
                  <a:gd name="T53" fmla="*/ 281 h 694"/>
                  <a:gd name="T54" fmla="*/ 276 w 576"/>
                  <a:gd name="T55" fmla="*/ 281 h 694"/>
                  <a:gd name="T56" fmla="*/ 267 w 576"/>
                  <a:gd name="T57" fmla="*/ 297 h 694"/>
                  <a:gd name="T58" fmla="*/ 210 w 576"/>
                  <a:gd name="T59" fmla="*/ 413 h 694"/>
                  <a:gd name="T60" fmla="*/ 276 w 576"/>
                  <a:gd name="T61" fmla="*/ 451 h 694"/>
                  <a:gd name="T62" fmla="*/ 269 w 576"/>
                  <a:gd name="T63" fmla="*/ 518 h 694"/>
                  <a:gd name="T64" fmla="*/ 210 w 576"/>
                  <a:gd name="T65" fmla="*/ 479 h 694"/>
                  <a:gd name="T66" fmla="*/ 190 w 576"/>
                  <a:gd name="T67" fmla="*/ 499 h 694"/>
                  <a:gd name="T68" fmla="*/ 276 w 576"/>
                  <a:gd name="T69" fmla="*/ 563 h 694"/>
                  <a:gd name="T70" fmla="*/ 289 w 576"/>
                  <a:gd name="T71" fmla="*/ 590 h 694"/>
                  <a:gd name="T72" fmla="*/ 302 w 576"/>
                  <a:gd name="T73" fmla="*/ 563 h 694"/>
                  <a:gd name="T74" fmla="*/ 366 w 576"/>
                  <a:gd name="T75" fmla="*/ 529 h 694"/>
                  <a:gd name="T76" fmla="*/ 377 w 576"/>
                  <a:gd name="T77" fmla="*/ 437 h 694"/>
                  <a:gd name="T78" fmla="*/ 276 w 576"/>
                  <a:gd name="T79" fmla="*/ 387 h 694"/>
                  <a:gd name="T80" fmla="*/ 237 w 576"/>
                  <a:gd name="T81" fmla="*/ 363 h 694"/>
                  <a:gd name="T82" fmla="*/ 268 w 576"/>
                  <a:gd name="T83" fmla="*/ 331 h 694"/>
                  <a:gd name="T84" fmla="*/ 276 w 576"/>
                  <a:gd name="T85" fmla="*/ 387 h 694"/>
                  <a:gd name="T86" fmla="*/ 311 w 576"/>
                  <a:gd name="T87" fmla="*/ 518 h 694"/>
                  <a:gd name="T88" fmla="*/ 302 w 576"/>
                  <a:gd name="T89" fmla="*/ 454 h 694"/>
                  <a:gd name="T90" fmla="*/ 345 w 576"/>
                  <a:gd name="T91" fmla="*/ 481 h 6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576"/>
                  <a:gd name="T139" fmla="*/ 0 h 694"/>
                  <a:gd name="T140" fmla="*/ 576 w 576"/>
                  <a:gd name="T141" fmla="*/ 694 h 69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576" h="694">
                    <a:moveTo>
                      <a:pt x="547" y="411"/>
                    </a:moveTo>
                    <a:cubicBezTo>
                      <a:pt x="545" y="404"/>
                      <a:pt x="545" y="404"/>
                      <a:pt x="545" y="404"/>
                    </a:cubicBezTo>
                    <a:cubicBezTo>
                      <a:pt x="526" y="295"/>
                      <a:pt x="467" y="211"/>
                      <a:pt x="386" y="174"/>
                    </a:cubicBezTo>
                    <a:cubicBezTo>
                      <a:pt x="430" y="33"/>
                      <a:pt x="430" y="33"/>
                      <a:pt x="430" y="33"/>
                    </a:cubicBezTo>
                    <a:cubicBezTo>
                      <a:pt x="433" y="24"/>
                      <a:pt x="431" y="15"/>
                      <a:pt x="425" y="9"/>
                    </a:cubicBezTo>
                    <a:cubicBezTo>
                      <a:pt x="418" y="2"/>
                      <a:pt x="409" y="0"/>
                      <a:pt x="401" y="2"/>
                    </a:cubicBezTo>
                    <a:cubicBezTo>
                      <a:pt x="401" y="2"/>
                      <a:pt x="351" y="17"/>
                      <a:pt x="338" y="20"/>
                    </a:cubicBezTo>
                    <a:cubicBezTo>
                      <a:pt x="327" y="16"/>
                      <a:pt x="295" y="3"/>
                      <a:pt x="295" y="3"/>
                    </a:cubicBezTo>
                    <a:cubicBezTo>
                      <a:pt x="290" y="1"/>
                      <a:pt x="283" y="1"/>
                      <a:pt x="277" y="3"/>
                    </a:cubicBezTo>
                    <a:cubicBezTo>
                      <a:pt x="277" y="3"/>
                      <a:pt x="246" y="16"/>
                      <a:pt x="235" y="20"/>
                    </a:cubicBezTo>
                    <a:cubicBezTo>
                      <a:pt x="222" y="17"/>
                      <a:pt x="172" y="2"/>
                      <a:pt x="172" y="2"/>
                    </a:cubicBezTo>
                    <a:cubicBezTo>
                      <a:pt x="164" y="0"/>
                      <a:pt x="155" y="2"/>
                      <a:pt x="148" y="9"/>
                    </a:cubicBezTo>
                    <a:cubicBezTo>
                      <a:pt x="142" y="15"/>
                      <a:pt x="140" y="24"/>
                      <a:pt x="143" y="33"/>
                    </a:cubicBezTo>
                    <a:cubicBezTo>
                      <a:pt x="187" y="175"/>
                      <a:pt x="187" y="175"/>
                      <a:pt x="187" y="175"/>
                    </a:cubicBezTo>
                    <a:cubicBezTo>
                      <a:pt x="108" y="213"/>
                      <a:pt x="50" y="297"/>
                      <a:pt x="31" y="404"/>
                    </a:cubicBezTo>
                    <a:cubicBezTo>
                      <a:pt x="30" y="411"/>
                      <a:pt x="30" y="411"/>
                      <a:pt x="30" y="411"/>
                    </a:cubicBezTo>
                    <a:cubicBezTo>
                      <a:pt x="13" y="505"/>
                      <a:pt x="0" y="579"/>
                      <a:pt x="43" y="630"/>
                    </a:cubicBezTo>
                    <a:cubicBezTo>
                      <a:pt x="81" y="675"/>
                      <a:pt x="154" y="694"/>
                      <a:pt x="288" y="694"/>
                    </a:cubicBezTo>
                    <a:cubicBezTo>
                      <a:pt x="422" y="694"/>
                      <a:pt x="495" y="675"/>
                      <a:pt x="533" y="630"/>
                    </a:cubicBezTo>
                    <a:cubicBezTo>
                      <a:pt x="576" y="579"/>
                      <a:pt x="563" y="505"/>
                      <a:pt x="547" y="411"/>
                    </a:cubicBezTo>
                    <a:close/>
                    <a:moveTo>
                      <a:pt x="229" y="69"/>
                    </a:moveTo>
                    <a:cubicBezTo>
                      <a:pt x="235" y="70"/>
                      <a:pt x="240" y="70"/>
                      <a:pt x="245" y="68"/>
                    </a:cubicBezTo>
                    <a:cubicBezTo>
                      <a:pt x="245" y="68"/>
                      <a:pt x="274" y="56"/>
                      <a:pt x="286" y="52"/>
                    </a:cubicBezTo>
                    <a:cubicBezTo>
                      <a:pt x="299" y="56"/>
                      <a:pt x="328" y="68"/>
                      <a:pt x="328" y="68"/>
                    </a:cubicBezTo>
                    <a:cubicBezTo>
                      <a:pt x="333" y="70"/>
                      <a:pt x="338" y="70"/>
                      <a:pt x="343" y="69"/>
                    </a:cubicBezTo>
                    <a:cubicBezTo>
                      <a:pt x="343" y="69"/>
                      <a:pt x="358" y="65"/>
                      <a:pt x="371" y="61"/>
                    </a:cubicBezTo>
                    <a:cubicBezTo>
                      <a:pt x="359" y="99"/>
                      <a:pt x="341" y="156"/>
                      <a:pt x="336" y="174"/>
                    </a:cubicBezTo>
                    <a:cubicBezTo>
                      <a:pt x="320" y="170"/>
                      <a:pt x="304" y="169"/>
                      <a:pt x="288" y="169"/>
                    </a:cubicBezTo>
                    <a:cubicBezTo>
                      <a:pt x="271" y="169"/>
                      <a:pt x="254" y="171"/>
                      <a:pt x="237" y="174"/>
                    </a:cubicBezTo>
                    <a:cubicBezTo>
                      <a:pt x="232" y="157"/>
                      <a:pt x="214" y="100"/>
                      <a:pt x="202" y="61"/>
                    </a:cubicBezTo>
                    <a:cubicBezTo>
                      <a:pt x="215" y="65"/>
                      <a:pt x="229" y="69"/>
                      <a:pt x="229" y="69"/>
                    </a:cubicBezTo>
                    <a:close/>
                    <a:moveTo>
                      <a:pt x="496" y="599"/>
                    </a:moveTo>
                    <a:cubicBezTo>
                      <a:pt x="469" y="631"/>
                      <a:pt x="403" y="646"/>
                      <a:pt x="288" y="646"/>
                    </a:cubicBezTo>
                    <a:cubicBezTo>
                      <a:pt x="173" y="646"/>
                      <a:pt x="107" y="631"/>
                      <a:pt x="80" y="599"/>
                    </a:cubicBezTo>
                    <a:cubicBezTo>
                      <a:pt x="52" y="565"/>
                      <a:pt x="62" y="504"/>
                      <a:pt x="77" y="420"/>
                    </a:cubicBezTo>
                    <a:cubicBezTo>
                      <a:pt x="79" y="412"/>
                      <a:pt x="79" y="412"/>
                      <a:pt x="79" y="412"/>
                    </a:cubicBezTo>
                    <a:cubicBezTo>
                      <a:pt x="96" y="314"/>
                      <a:pt x="150" y="239"/>
                      <a:pt x="224" y="212"/>
                    </a:cubicBezTo>
                    <a:cubicBezTo>
                      <a:pt x="225" y="212"/>
                      <a:pt x="254" y="201"/>
                      <a:pt x="288" y="201"/>
                    </a:cubicBezTo>
                    <a:cubicBezTo>
                      <a:pt x="322" y="201"/>
                      <a:pt x="348" y="210"/>
                      <a:pt x="349" y="211"/>
                    </a:cubicBezTo>
                    <a:cubicBezTo>
                      <a:pt x="424" y="236"/>
                      <a:pt x="480" y="312"/>
                      <a:pt x="498" y="412"/>
                    </a:cubicBezTo>
                    <a:cubicBezTo>
                      <a:pt x="499" y="420"/>
                      <a:pt x="499" y="420"/>
                      <a:pt x="499" y="420"/>
                    </a:cubicBezTo>
                    <a:cubicBezTo>
                      <a:pt x="514" y="504"/>
                      <a:pt x="525" y="565"/>
                      <a:pt x="496" y="599"/>
                    </a:cubicBezTo>
                    <a:close/>
                    <a:moveTo>
                      <a:pt x="353" y="415"/>
                    </a:moveTo>
                    <a:cubicBezTo>
                      <a:pt x="346" y="411"/>
                      <a:pt x="332" y="407"/>
                      <a:pt x="311" y="401"/>
                    </a:cubicBezTo>
                    <a:cubicBezTo>
                      <a:pt x="306" y="399"/>
                      <a:pt x="302" y="395"/>
                      <a:pt x="302" y="390"/>
                    </a:cubicBezTo>
                    <a:cubicBezTo>
                      <a:pt x="302" y="339"/>
                      <a:pt x="302" y="339"/>
                      <a:pt x="302" y="339"/>
                    </a:cubicBezTo>
                    <a:cubicBezTo>
                      <a:pt x="302" y="334"/>
                      <a:pt x="307" y="331"/>
                      <a:pt x="312" y="333"/>
                    </a:cubicBezTo>
                    <a:cubicBezTo>
                      <a:pt x="321" y="335"/>
                      <a:pt x="328" y="341"/>
                      <a:pt x="333" y="350"/>
                    </a:cubicBezTo>
                    <a:cubicBezTo>
                      <a:pt x="338" y="357"/>
                      <a:pt x="346" y="361"/>
                      <a:pt x="355" y="359"/>
                    </a:cubicBezTo>
                    <a:cubicBezTo>
                      <a:pt x="362" y="358"/>
                      <a:pt x="362" y="358"/>
                      <a:pt x="362" y="358"/>
                    </a:cubicBezTo>
                    <a:cubicBezTo>
                      <a:pt x="371" y="356"/>
                      <a:pt x="376" y="346"/>
                      <a:pt x="371" y="338"/>
                    </a:cubicBezTo>
                    <a:cubicBezTo>
                      <a:pt x="359" y="316"/>
                      <a:pt x="339" y="302"/>
                      <a:pt x="310" y="297"/>
                    </a:cubicBezTo>
                    <a:cubicBezTo>
                      <a:pt x="305" y="296"/>
                      <a:pt x="302" y="292"/>
                      <a:pt x="302" y="287"/>
                    </a:cubicBezTo>
                    <a:cubicBezTo>
                      <a:pt x="302" y="281"/>
                      <a:pt x="302" y="281"/>
                      <a:pt x="302" y="281"/>
                    </a:cubicBezTo>
                    <a:cubicBezTo>
                      <a:pt x="302" y="274"/>
                      <a:pt x="297" y="268"/>
                      <a:pt x="289" y="268"/>
                    </a:cubicBezTo>
                    <a:cubicBezTo>
                      <a:pt x="282" y="268"/>
                      <a:pt x="276" y="274"/>
                      <a:pt x="276" y="281"/>
                    </a:cubicBezTo>
                    <a:cubicBezTo>
                      <a:pt x="276" y="287"/>
                      <a:pt x="276" y="287"/>
                      <a:pt x="276" y="287"/>
                    </a:cubicBezTo>
                    <a:cubicBezTo>
                      <a:pt x="276" y="292"/>
                      <a:pt x="272" y="296"/>
                      <a:pt x="267" y="297"/>
                    </a:cubicBezTo>
                    <a:cubicBezTo>
                      <a:pt x="219" y="305"/>
                      <a:pt x="195" y="330"/>
                      <a:pt x="195" y="370"/>
                    </a:cubicBezTo>
                    <a:cubicBezTo>
                      <a:pt x="195" y="387"/>
                      <a:pt x="200" y="401"/>
                      <a:pt x="210" y="413"/>
                    </a:cubicBezTo>
                    <a:cubicBezTo>
                      <a:pt x="220" y="425"/>
                      <a:pt x="240" y="434"/>
                      <a:pt x="270" y="442"/>
                    </a:cubicBezTo>
                    <a:cubicBezTo>
                      <a:pt x="274" y="443"/>
                      <a:pt x="276" y="447"/>
                      <a:pt x="276" y="451"/>
                    </a:cubicBezTo>
                    <a:cubicBezTo>
                      <a:pt x="276" y="511"/>
                      <a:pt x="276" y="511"/>
                      <a:pt x="276" y="511"/>
                    </a:cubicBezTo>
                    <a:cubicBezTo>
                      <a:pt x="276" y="515"/>
                      <a:pt x="273" y="519"/>
                      <a:pt x="269" y="518"/>
                    </a:cubicBezTo>
                    <a:cubicBezTo>
                      <a:pt x="253" y="515"/>
                      <a:pt x="241" y="507"/>
                      <a:pt x="234" y="493"/>
                    </a:cubicBezTo>
                    <a:cubicBezTo>
                      <a:pt x="228" y="485"/>
                      <a:pt x="220" y="477"/>
                      <a:pt x="210" y="479"/>
                    </a:cubicBezTo>
                    <a:cubicBezTo>
                      <a:pt x="201" y="481"/>
                      <a:pt x="201" y="481"/>
                      <a:pt x="201" y="481"/>
                    </a:cubicBezTo>
                    <a:cubicBezTo>
                      <a:pt x="193" y="483"/>
                      <a:pt x="187" y="491"/>
                      <a:pt x="190" y="499"/>
                    </a:cubicBezTo>
                    <a:cubicBezTo>
                      <a:pt x="204" y="530"/>
                      <a:pt x="230" y="548"/>
                      <a:pt x="268" y="553"/>
                    </a:cubicBezTo>
                    <a:cubicBezTo>
                      <a:pt x="272" y="554"/>
                      <a:pt x="276" y="558"/>
                      <a:pt x="276" y="563"/>
                    </a:cubicBezTo>
                    <a:cubicBezTo>
                      <a:pt x="276" y="577"/>
                      <a:pt x="276" y="577"/>
                      <a:pt x="276" y="577"/>
                    </a:cubicBezTo>
                    <a:cubicBezTo>
                      <a:pt x="276" y="584"/>
                      <a:pt x="282" y="590"/>
                      <a:pt x="289" y="590"/>
                    </a:cubicBezTo>
                    <a:cubicBezTo>
                      <a:pt x="297" y="590"/>
                      <a:pt x="302" y="584"/>
                      <a:pt x="302" y="577"/>
                    </a:cubicBezTo>
                    <a:cubicBezTo>
                      <a:pt x="302" y="563"/>
                      <a:pt x="302" y="563"/>
                      <a:pt x="302" y="563"/>
                    </a:cubicBezTo>
                    <a:cubicBezTo>
                      <a:pt x="302" y="557"/>
                      <a:pt x="307" y="554"/>
                      <a:pt x="312" y="553"/>
                    </a:cubicBezTo>
                    <a:cubicBezTo>
                      <a:pt x="335" y="550"/>
                      <a:pt x="353" y="542"/>
                      <a:pt x="366" y="529"/>
                    </a:cubicBezTo>
                    <a:cubicBezTo>
                      <a:pt x="380" y="515"/>
                      <a:pt x="387" y="498"/>
                      <a:pt x="387" y="476"/>
                    </a:cubicBezTo>
                    <a:cubicBezTo>
                      <a:pt x="387" y="461"/>
                      <a:pt x="384" y="448"/>
                      <a:pt x="377" y="437"/>
                    </a:cubicBezTo>
                    <a:cubicBezTo>
                      <a:pt x="370" y="426"/>
                      <a:pt x="362" y="418"/>
                      <a:pt x="353" y="415"/>
                    </a:cubicBezTo>
                    <a:close/>
                    <a:moveTo>
                      <a:pt x="276" y="387"/>
                    </a:moveTo>
                    <a:cubicBezTo>
                      <a:pt x="276" y="392"/>
                      <a:pt x="272" y="395"/>
                      <a:pt x="267" y="394"/>
                    </a:cubicBezTo>
                    <a:cubicBezTo>
                      <a:pt x="247" y="389"/>
                      <a:pt x="237" y="379"/>
                      <a:pt x="237" y="363"/>
                    </a:cubicBezTo>
                    <a:cubicBezTo>
                      <a:pt x="237" y="353"/>
                      <a:pt x="241" y="345"/>
                      <a:pt x="248" y="339"/>
                    </a:cubicBezTo>
                    <a:cubicBezTo>
                      <a:pt x="254" y="335"/>
                      <a:pt x="261" y="333"/>
                      <a:pt x="268" y="331"/>
                    </a:cubicBezTo>
                    <a:cubicBezTo>
                      <a:pt x="273" y="331"/>
                      <a:pt x="276" y="335"/>
                      <a:pt x="276" y="339"/>
                    </a:cubicBezTo>
                    <a:lnTo>
                      <a:pt x="276" y="387"/>
                    </a:lnTo>
                    <a:close/>
                    <a:moveTo>
                      <a:pt x="333" y="509"/>
                    </a:moveTo>
                    <a:cubicBezTo>
                      <a:pt x="327" y="514"/>
                      <a:pt x="319" y="517"/>
                      <a:pt x="311" y="518"/>
                    </a:cubicBezTo>
                    <a:cubicBezTo>
                      <a:pt x="307" y="519"/>
                      <a:pt x="302" y="516"/>
                      <a:pt x="302" y="511"/>
                    </a:cubicBezTo>
                    <a:cubicBezTo>
                      <a:pt x="302" y="454"/>
                      <a:pt x="302" y="454"/>
                      <a:pt x="302" y="454"/>
                    </a:cubicBezTo>
                    <a:cubicBezTo>
                      <a:pt x="302" y="449"/>
                      <a:pt x="308" y="446"/>
                      <a:pt x="312" y="448"/>
                    </a:cubicBezTo>
                    <a:cubicBezTo>
                      <a:pt x="334" y="454"/>
                      <a:pt x="345" y="465"/>
                      <a:pt x="345" y="481"/>
                    </a:cubicBezTo>
                    <a:cubicBezTo>
                      <a:pt x="345" y="493"/>
                      <a:pt x="341" y="502"/>
                      <a:pt x="333" y="509"/>
                    </a:cubicBezTo>
                    <a:close/>
                  </a:path>
                </a:pathLst>
              </a:custGeom>
              <a:solidFill>
                <a:srgbClr val="1B1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68586" tIns="34294" rIns="68586" bIns="34294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363535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+mn-cs"/>
                  <a:sym typeface="Segoe UI" panose="020B0502040204020203" pitchFamily="34" charset="0"/>
                </a:endParaRPr>
              </a:p>
            </p:txBody>
          </p:sp>
          <p:grpSp>
            <p:nvGrpSpPr>
              <p:cNvPr id="22550" name="Group 58">
                <a:extLst>
                  <a:ext uri="{FF2B5EF4-FFF2-40B4-BE49-F238E27FC236}">
                    <a16:creationId xmlns="" xmlns:a16="http://schemas.microsoft.com/office/drawing/2014/main" id="{FC5F0478-0800-4FAE-B885-35EB540AB6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00303" y="1736959"/>
                <a:ext cx="618994" cy="618994"/>
                <a:chOff x="0" y="0"/>
                <a:chExt cx="920750" cy="920750"/>
              </a:xfrm>
            </p:grpSpPr>
            <p:sp>
              <p:nvSpPr>
                <p:cNvPr id="22551" name="Freeform 27">
                  <a:extLst>
                    <a:ext uri="{FF2B5EF4-FFF2-40B4-BE49-F238E27FC236}">
                      <a16:creationId xmlns="" xmlns:a16="http://schemas.microsoft.com/office/drawing/2014/main" id="{92A20A11-A4E9-4A28-BF41-638BE770DD4E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920750" cy="920750"/>
                </a:xfrm>
                <a:custGeom>
                  <a:avLst/>
                  <a:gdLst>
                    <a:gd name="T0" fmla="*/ 494 w 518"/>
                    <a:gd name="T1" fmla="*/ 216 h 518"/>
                    <a:gd name="T2" fmla="*/ 302 w 518"/>
                    <a:gd name="T3" fmla="*/ 24 h 518"/>
                    <a:gd name="T4" fmla="*/ 216 w 518"/>
                    <a:gd name="T5" fmla="*/ 24 h 518"/>
                    <a:gd name="T6" fmla="*/ 24 w 518"/>
                    <a:gd name="T7" fmla="*/ 216 h 518"/>
                    <a:gd name="T8" fmla="*/ 24 w 518"/>
                    <a:gd name="T9" fmla="*/ 302 h 518"/>
                    <a:gd name="T10" fmla="*/ 216 w 518"/>
                    <a:gd name="T11" fmla="*/ 494 h 518"/>
                    <a:gd name="T12" fmla="*/ 302 w 518"/>
                    <a:gd name="T13" fmla="*/ 494 h 518"/>
                    <a:gd name="T14" fmla="*/ 494 w 518"/>
                    <a:gd name="T15" fmla="*/ 302 h 518"/>
                    <a:gd name="T16" fmla="*/ 494 w 518"/>
                    <a:gd name="T17" fmla="*/ 216 h 518"/>
                    <a:gd name="T18" fmla="*/ 482 w 518"/>
                    <a:gd name="T19" fmla="*/ 290 h 518"/>
                    <a:gd name="T20" fmla="*/ 289 w 518"/>
                    <a:gd name="T21" fmla="*/ 482 h 518"/>
                    <a:gd name="T22" fmla="*/ 228 w 518"/>
                    <a:gd name="T23" fmla="*/ 482 h 518"/>
                    <a:gd name="T24" fmla="*/ 36 w 518"/>
                    <a:gd name="T25" fmla="*/ 290 h 518"/>
                    <a:gd name="T26" fmla="*/ 36 w 518"/>
                    <a:gd name="T27" fmla="*/ 228 h 518"/>
                    <a:gd name="T28" fmla="*/ 228 w 518"/>
                    <a:gd name="T29" fmla="*/ 36 h 518"/>
                    <a:gd name="T30" fmla="*/ 290 w 518"/>
                    <a:gd name="T31" fmla="*/ 36 h 518"/>
                    <a:gd name="T32" fmla="*/ 482 w 518"/>
                    <a:gd name="T33" fmla="*/ 228 h 518"/>
                    <a:gd name="T34" fmla="*/ 482 w 518"/>
                    <a:gd name="T35" fmla="*/ 290 h 5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18"/>
                    <a:gd name="T55" fmla="*/ 0 h 518"/>
                    <a:gd name="T56" fmla="*/ 518 w 518"/>
                    <a:gd name="T57" fmla="*/ 518 h 5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18" h="518">
                      <a:moveTo>
                        <a:pt x="494" y="216"/>
                      </a:moveTo>
                      <a:cubicBezTo>
                        <a:pt x="302" y="24"/>
                        <a:pt x="302" y="24"/>
                        <a:pt x="302" y="24"/>
                      </a:cubicBezTo>
                      <a:cubicBezTo>
                        <a:pt x="278" y="0"/>
                        <a:pt x="240" y="0"/>
                        <a:pt x="216" y="24"/>
                      </a:cubicBezTo>
                      <a:cubicBezTo>
                        <a:pt x="24" y="216"/>
                        <a:pt x="24" y="216"/>
                        <a:pt x="24" y="216"/>
                      </a:cubicBezTo>
                      <a:cubicBezTo>
                        <a:pt x="0" y="240"/>
                        <a:pt x="0" y="278"/>
                        <a:pt x="24" y="302"/>
                      </a:cubicBezTo>
                      <a:cubicBezTo>
                        <a:pt x="216" y="494"/>
                        <a:pt x="216" y="494"/>
                        <a:pt x="216" y="494"/>
                      </a:cubicBezTo>
                      <a:cubicBezTo>
                        <a:pt x="240" y="518"/>
                        <a:pt x="278" y="518"/>
                        <a:pt x="302" y="494"/>
                      </a:cubicBezTo>
                      <a:cubicBezTo>
                        <a:pt x="494" y="302"/>
                        <a:pt x="494" y="302"/>
                        <a:pt x="494" y="302"/>
                      </a:cubicBezTo>
                      <a:cubicBezTo>
                        <a:pt x="518" y="278"/>
                        <a:pt x="518" y="240"/>
                        <a:pt x="494" y="216"/>
                      </a:cubicBezTo>
                      <a:close/>
                      <a:moveTo>
                        <a:pt x="482" y="290"/>
                      </a:moveTo>
                      <a:cubicBezTo>
                        <a:pt x="289" y="482"/>
                        <a:pt x="289" y="482"/>
                        <a:pt x="289" y="482"/>
                      </a:cubicBezTo>
                      <a:cubicBezTo>
                        <a:pt x="273" y="499"/>
                        <a:pt x="245" y="499"/>
                        <a:pt x="228" y="482"/>
                      </a:cubicBezTo>
                      <a:cubicBezTo>
                        <a:pt x="36" y="290"/>
                        <a:pt x="36" y="290"/>
                        <a:pt x="36" y="290"/>
                      </a:cubicBezTo>
                      <a:cubicBezTo>
                        <a:pt x="19" y="273"/>
                        <a:pt x="19" y="245"/>
                        <a:pt x="36" y="228"/>
                      </a:cubicBezTo>
                      <a:cubicBezTo>
                        <a:pt x="228" y="36"/>
                        <a:pt x="228" y="36"/>
                        <a:pt x="228" y="36"/>
                      </a:cubicBezTo>
                      <a:cubicBezTo>
                        <a:pt x="245" y="19"/>
                        <a:pt x="273" y="19"/>
                        <a:pt x="290" y="36"/>
                      </a:cubicBezTo>
                      <a:cubicBezTo>
                        <a:pt x="482" y="228"/>
                        <a:pt x="482" y="228"/>
                        <a:pt x="482" y="228"/>
                      </a:cubicBezTo>
                      <a:cubicBezTo>
                        <a:pt x="499" y="245"/>
                        <a:pt x="499" y="273"/>
                        <a:pt x="482" y="290"/>
                      </a:cubicBezTo>
                      <a:close/>
                    </a:path>
                  </a:pathLst>
                </a:custGeom>
                <a:solidFill>
                  <a:srgbClr val="1B1E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6353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+mn-cs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22552" name="Freeform 28">
                  <a:extLst>
                    <a:ext uri="{FF2B5EF4-FFF2-40B4-BE49-F238E27FC236}">
                      <a16:creationId xmlns="" xmlns:a16="http://schemas.microsoft.com/office/drawing/2014/main" id="{DA6EF87B-A437-49D7-9F03-ADC85950BC92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68262" y="66675"/>
                  <a:ext cx="785813" cy="785813"/>
                </a:xfrm>
                <a:custGeom>
                  <a:avLst/>
                  <a:gdLst>
                    <a:gd name="T0" fmla="*/ 432 w 442"/>
                    <a:gd name="T1" fmla="*/ 203 h 442"/>
                    <a:gd name="T2" fmla="*/ 239 w 442"/>
                    <a:gd name="T3" fmla="*/ 10 h 442"/>
                    <a:gd name="T4" fmla="*/ 203 w 442"/>
                    <a:gd name="T5" fmla="*/ 10 h 442"/>
                    <a:gd name="T6" fmla="*/ 10 w 442"/>
                    <a:gd name="T7" fmla="*/ 203 h 442"/>
                    <a:gd name="T8" fmla="*/ 10 w 442"/>
                    <a:gd name="T9" fmla="*/ 239 h 442"/>
                    <a:gd name="T10" fmla="*/ 203 w 442"/>
                    <a:gd name="T11" fmla="*/ 432 h 442"/>
                    <a:gd name="T12" fmla="*/ 239 w 442"/>
                    <a:gd name="T13" fmla="*/ 432 h 442"/>
                    <a:gd name="T14" fmla="*/ 432 w 442"/>
                    <a:gd name="T15" fmla="*/ 239 h 442"/>
                    <a:gd name="T16" fmla="*/ 432 w 442"/>
                    <a:gd name="T17" fmla="*/ 203 h 442"/>
                    <a:gd name="T18" fmla="*/ 292 w 442"/>
                    <a:gd name="T19" fmla="*/ 331 h 442"/>
                    <a:gd name="T20" fmla="*/ 270 w 442"/>
                    <a:gd name="T21" fmla="*/ 310 h 442"/>
                    <a:gd name="T22" fmla="*/ 245 w 442"/>
                    <a:gd name="T23" fmla="*/ 273 h 442"/>
                    <a:gd name="T24" fmla="*/ 245 w 442"/>
                    <a:gd name="T25" fmla="*/ 352 h 442"/>
                    <a:gd name="T26" fmla="*/ 189 w 442"/>
                    <a:gd name="T27" fmla="*/ 352 h 442"/>
                    <a:gd name="T28" fmla="*/ 189 w 442"/>
                    <a:gd name="T29" fmla="*/ 157 h 442"/>
                    <a:gd name="T30" fmla="*/ 154 w 442"/>
                    <a:gd name="T31" fmla="*/ 157 h 442"/>
                    <a:gd name="T32" fmla="*/ 154 w 442"/>
                    <a:gd name="T33" fmla="*/ 157 h 442"/>
                    <a:gd name="T34" fmla="*/ 146 w 442"/>
                    <a:gd name="T35" fmla="*/ 150 h 442"/>
                    <a:gd name="T36" fmla="*/ 147 w 442"/>
                    <a:gd name="T37" fmla="*/ 146 h 442"/>
                    <a:gd name="T38" fmla="*/ 215 w 442"/>
                    <a:gd name="T39" fmla="*/ 54 h 442"/>
                    <a:gd name="T40" fmla="*/ 286 w 442"/>
                    <a:gd name="T41" fmla="*/ 145 h 442"/>
                    <a:gd name="T42" fmla="*/ 286 w 442"/>
                    <a:gd name="T43" fmla="*/ 145 h 442"/>
                    <a:gd name="T44" fmla="*/ 288 w 442"/>
                    <a:gd name="T45" fmla="*/ 150 h 442"/>
                    <a:gd name="T46" fmla="*/ 280 w 442"/>
                    <a:gd name="T47" fmla="*/ 157 h 442"/>
                    <a:gd name="T48" fmla="*/ 280 w 442"/>
                    <a:gd name="T49" fmla="*/ 157 h 442"/>
                    <a:gd name="T50" fmla="*/ 245 w 442"/>
                    <a:gd name="T51" fmla="*/ 157 h 442"/>
                    <a:gd name="T52" fmla="*/ 245 w 442"/>
                    <a:gd name="T53" fmla="*/ 165 h 442"/>
                    <a:gd name="T54" fmla="*/ 246 w 442"/>
                    <a:gd name="T55" fmla="*/ 170 h 442"/>
                    <a:gd name="T56" fmla="*/ 257 w 442"/>
                    <a:gd name="T57" fmla="*/ 204 h 442"/>
                    <a:gd name="T58" fmla="*/ 300 w 442"/>
                    <a:gd name="T59" fmla="*/ 285 h 442"/>
                    <a:gd name="T60" fmla="*/ 320 w 442"/>
                    <a:gd name="T61" fmla="*/ 303 h 442"/>
                    <a:gd name="T62" fmla="*/ 292 w 442"/>
                    <a:gd name="T63" fmla="*/ 331 h 44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442"/>
                    <a:gd name="T97" fmla="*/ 0 h 442"/>
                    <a:gd name="T98" fmla="*/ 442 w 442"/>
                    <a:gd name="T99" fmla="*/ 442 h 44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442" h="442">
                      <a:moveTo>
                        <a:pt x="432" y="203"/>
                      </a:moveTo>
                      <a:cubicBezTo>
                        <a:pt x="239" y="10"/>
                        <a:pt x="239" y="10"/>
                        <a:pt x="239" y="10"/>
                      </a:cubicBezTo>
                      <a:cubicBezTo>
                        <a:pt x="229" y="0"/>
                        <a:pt x="213" y="0"/>
                        <a:pt x="203" y="10"/>
                      </a:cubicBezTo>
                      <a:cubicBezTo>
                        <a:pt x="10" y="203"/>
                        <a:pt x="10" y="203"/>
                        <a:pt x="10" y="203"/>
                      </a:cubicBezTo>
                      <a:cubicBezTo>
                        <a:pt x="0" y="213"/>
                        <a:pt x="0" y="229"/>
                        <a:pt x="10" y="239"/>
                      </a:cubicBezTo>
                      <a:cubicBezTo>
                        <a:pt x="203" y="432"/>
                        <a:pt x="203" y="432"/>
                        <a:pt x="203" y="432"/>
                      </a:cubicBezTo>
                      <a:cubicBezTo>
                        <a:pt x="213" y="442"/>
                        <a:pt x="229" y="442"/>
                        <a:pt x="239" y="432"/>
                      </a:cubicBezTo>
                      <a:cubicBezTo>
                        <a:pt x="432" y="239"/>
                        <a:pt x="432" y="239"/>
                        <a:pt x="432" y="239"/>
                      </a:cubicBezTo>
                      <a:cubicBezTo>
                        <a:pt x="442" y="229"/>
                        <a:pt x="442" y="213"/>
                        <a:pt x="432" y="203"/>
                      </a:cubicBezTo>
                      <a:close/>
                      <a:moveTo>
                        <a:pt x="292" y="331"/>
                      </a:moveTo>
                      <a:cubicBezTo>
                        <a:pt x="284" y="325"/>
                        <a:pt x="277" y="318"/>
                        <a:pt x="270" y="310"/>
                      </a:cubicBezTo>
                      <a:cubicBezTo>
                        <a:pt x="260" y="299"/>
                        <a:pt x="252" y="286"/>
                        <a:pt x="245" y="273"/>
                      </a:cubicBezTo>
                      <a:cubicBezTo>
                        <a:pt x="245" y="352"/>
                        <a:pt x="245" y="352"/>
                        <a:pt x="245" y="352"/>
                      </a:cubicBezTo>
                      <a:cubicBezTo>
                        <a:pt x="189" y="352"/>
                        <a:pt x="189" y="352"/>
                        <a:pt x="189" y="352"/>
                      </a:cubicBezTo>
                      <a:cubicBezTo>
                        <a:pt x="189" y="157"/>
                        <a:pt x="189" y="157"/>
                        <a:pt x="189" y="157"/>
                      </a:cubicBezTo>
                      <a:cubicBezTo>
                        <a:pt x="154" y="157"/>
                        <a:pt x="154" y="157"/>
                        <a:pt x="154" y="157"/>
                      </a:cubicBezTo>
                      <a:cubicBezTo>
                        <a:pt x="154" y="157"/>
                        <a:pt x="154" y="157"/>
                        <a:pt x="154" y="157"/>
                      </a:cubicBezTo>
                      <a:cubicBezTo>
                        <a:pt x="150" y="157"/>
                        <a:pt x="146" y="154"/>
                        <a:pt x="146" y="150"/>
                      </a:cubicBezTo>
                      <a:cubicBezTo>
                        <a:pt x="146" y="148"/>
                        <a:pt x="147" y="147"/>
                        <a:pt x="147" y="146"/>
                      </a:cubicBezTo>
                      <a:cubicBezTo>
                        <a:pt x="215" y="54"/>
                        <a:pt x="215" y="54"/>
                        <a:pt x="215" y="54"/>
                      </a:cubicBezTo>
                      <a:cubicBezTo>
                        <a:pt x="286" y="145"/>
                        <a:pt x="286" y="145"/>
                        <a:pt x="286" y="145"/>
                      </a:cubicBezTo>
                      <a:cubicBezTo>
                        <a:pt x="286" y="145"/>
                        <a:pt x="286" y="145"/>
                        <a:pt x="286" y="145"/>
                      </a:cubicBezTo>
                      <a:cubicBezTo>
                        <a:pt x="287" y="146"/>
                        <a:pt x="288" y="148"/>
                        <a:pt x="288" y="150"/>
                      </a:cubicBezTo>
                      <a:cubicBezTo>
                        <a:pt x="288" y="154"/>
                        <a:pt x="284" y="157"/>
                        <a:pt x="280" y="157"/>
                      </a:cubicBezTo>
                      <a:cubicBezTo>
                        <a:pt x="280" y="157"/>
                        <a:pt x="280" y="157"/>
                        <a:pt x="280" y="157"/>
                      </a:cubicBezTo>
                      <a:cubicBezTo>
                        <a:pt x="245" y="157"/>
                        <a:pt x="245" y="157"/>
                        <a:pt x="245" y="157"/>
                      </a:cubicBezTo>
                      <a:cubicBezTo>
                        <a:pt x="245" y="165"/>
                        <a:pt x="245" y="165"/>
                        <a:pt x="245" y="165"/>
                      </a:cubicBezTo>
                      <a:cubicBezTo>
                        <a:pt x="245" y="166"/>
                        <a:pt x="246" y="168"/>
                        <a:pt x="246" y="170"/>
                      </a:cubicBezTo>
                      <a:cubicBezTo>
                        <a:pt x="249" y="179"/>
                        <a:pt x="252" y="191"/>
                        <a:pt x="257" y="204"/>
                      </a:cubicBezTo>
                      <a:cubicBezTo>
                        <a:pt x="266" y="230"/>
                        <a:pt x="281" y="263"/>
                        <a:pt x="300" y="285"/>
                      </a:cubicBezTo>
                      <a:cubicBezTo>
                        <a:pt x="307" y="292"/>
                        <a:pt x="313" y="298"/>
                        <a:pt x="320" y="303"/>
                      </a:cubicBezTo>
                      <a:lnTo>
                        <a:pt x="292" y="331"/>
                      </a:lnTo>
                      <a:close/>
                    </a:path>
                  </a:pathLst>
                </a:custGeom>
                <a:solidFill>
                  <a:srgbClr val="1B1E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6353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+mn-cs"/>
                    <a:sym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42869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B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">
            <a:extLst>
              <a:ext uri="{FF2B5EF4-FFF2-40B4-BE49-F238E27FC236}">
                <a16:creationId xmlns="" xmlns:a16="http://schemas.microsoft.com/office/drawing/2014/main" id="{CD7363D5-ED3C-4ABA-BAC0-E9F0687E6E10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179388"/>
            <a:ext cx="3968888" cy="584775"/>
            <a:chOff x="0" y="0"/>
            <a:chExt cx="3969251" cy="585351"/>
          </a:xfrm>
        </p:grpSpPr>
        <p:sp>
          <p:nvSpPr>
            <p:cNvPr id="21507" name="文本框 5">
              <a:extLst>
                <a:ext uri="{FF2B5EF4-FFF2-40B4-BE49-F238E27FC236}">
                  <a16:creationId xmlns="" xmlns:a16="http://schemas.microsoft.com/office/drawing/2014/main" id="{A0CED3C8-FBE0-4D80-979F-C41B75F9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8" y="0"/>
              <a:ext cx="3849483" cy="58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2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Gisha" panose="020B0604020202020204" pitchFamily="34" charset="-79"/>
                </a:rPr>
                <a:t>北邮 </a:t>
              </a:r>
              <a:r>
                <a:rPr lang="en-US" altLang="zh-CN" sz="32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Gisha" panose="020B0604020202020204" pitchFamily="34" charset="-79"/>
                </a:rPr>
                <a:t>&amp; </a:t>
              </a:r>
              <a:r>
                <a:rPr lang="zh-CN" altLang="en-US" sz="3200" b="1" dirty="0">
                  <a:solidFill>
                    <a:srgbClr val="E3ECEC"/>
                  </a:solidFill>
                  <a:latin typeface="Impact" panose="020B0806030902050204" pitchFamily="34" charset="0"/>
                  <a:ea typeface="Adobe Gothic Std B" pitchFamily="2" charset="-128"/>
                  <a:sym typeface="Gisha" panose="020B0604020202020204" pitchFamily="34" charset="-79"/>
                </a:rPr>
                <a:t>农大作息习惯</a:t>
              </a:r>
              <a:endParaRPr lang="en-US" altLang="zh-CN" sz="3200" b="1" dirty="0">
                <a:solidFill>
                  <a:srgbClr val="E3ECEC"/>
                </a:solidFill>
                <a:latin typeface="Impact" panose="020B0806030902050204" pitchFamily="34" charset="0"/>
                <a:ea typeface="Adobe Gothic Std B" pitchFamily="2" charset="-128"/>
                <a:sym typeface="Gisha" panose="020B0604020202020204" pitchFamily="34" charset="-79"/>
              </a:endParaRPr>
            </a:p>
          </p:txBody>
        </p:sp>
        <p:sp>
          <p:nvSpPr>
            <p:cNvPr id="21508" name="矩形 6">
              <a:extLst>
                <a:ext uri="{FF2B5EF4-FFF2-40B4-BE49-F238E27FC236}">
                  <a16:creationId xmlns="" xmlns:a16="http://schemas.microsoft.com/office/drawing/2014/main" id="{FC5382DF-89D8-4151-9BD3-3813D4DD3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789"/>
              <a:ext cx="44818" cy="543197"/>
            </a:xfrm>
            <a:prstGeom prst="rect">
              <a:avLst/>
            </a:prstGeom>
            <a:solidFill>
              <a:srgbClr val="12C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509" name="组合 39">
            <a:extLst>
              <a:ext uri="{FF2B5EF4-FFF2-40B4-BE49-F238E27FC236}">
                <a16:creationId xmlns="" xmlns:a16="http://schemas.microsoft.com/office/drawing/2014/main" id="{8699CB1F-8B59-4F30-8DAA-9FEE8E54BB9F}"/>
              </a:ext>
            </a:extLst>
          </p:cNvPr>
          <p:cNvGrpSpPr>
            <a:grpSpLocks/>
          </p:cNvGrpSpPr>
          <p:nvPr/>
        </p:nvGrpSpPr>
        <p:grpSpPr bwMode="auto">
          <a:xfrm>
            <a:off x="-85167" y="4413250"/>
            <a:ext cx="12192000" cy="2444750"/>
            <a:chOff x="0" y="0"/>
            <a:chExt cx="12192000" cy="2444251"/>
          </a:xfrm>
        </p:grpSpPr>
        <p:pic>
          <p:nvPicPr>
            <p:cNvPr id="21510" name="Picture 2" descr="https://unsplash.imgix.net/45/tkLOe7nnQ7mnMsiuijBy_hm.jpg?q=75&amp;fm=jpg&amp;s=77320b2f59f340a0a4d57c34128f2f6e">
              <a:extLst>
                <a:ext uri="{FF2B5EF4-FFF2-40B4-BE49-F238E27FC236}">
                  <a16:creationId xmlns="" xmlns:a16="http://schemas.microsoft.com/office/drawing/2014/main" id="{22FDD7F4-61B5-43B1-95A1-4C28B2132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49" b="32378"/>
            <a:stretch>
              <a:fillRect/>
            </a:stretch>
          </p:blipFill>
          <p:spPr bwMode="auto">
            <a:xfrm>
              <a:off x="0" y="137468"/>
              <a:ext cx="12192000" cy="2306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矩形 37">
              <a:extLst>
                <a:ext uri="{FF2B5EF4-FFF2-40B4-BE49-F238E27FC236}">
                  <a16:creationId xmlns="" xmlns:a16="http://schemas.microsoft.com/office/drawing/2014/main" id="{F459AD99-C37A-43F3-9F07-2FF55524A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7469"/>
              <a:ext cx="12192000" cy="2306782"/>
            </a:xfrm>
            <a:prstGeom prst="rect">
              <a:avLst/>
            </a:prstGeom>
            <a:solidFill>
              <a:srgbClr val="1B1E26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12" name="等腰三角形 2">
              <a:extLst>
                <a:ext uri="{FF2B5EF4-FFF2-40B4-BE49-F238E27FC236}">
                  <a16:creationId xmlns="" xmlns:a16="http://schemas.microsoft.com/office/drawing/2014/main" id="{AA03733B-0832-48D0-A99C-57996D50BC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639084" y="0"/>
              <a:ext cx="688979" cy="456597"/>
            </a:xfrm>
            <a:prstGeom prst="triangle">
              <a:avLst>
                <a:gd name="adj" fmla="val 50000"/>
              </a:avLst>
            </a:prstGeom>
            <a:solidFill>
              <a:srgbClr val="1B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BA1C2E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513" name="矩形 3">
            <a:extLst>
              <a:ext uri="{FF2B5EF4-FFF2-40B4-BE49-F238E27FC236}">
                <a16:creationId xmlns="" xmlns:a16="http://schemas.microsoft.com/office/drawing/2014/main" id="{31175379-96A6-452E-B52C-AC1DA9AAF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833" y="121759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2CC6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北邮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2CC6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1514" name="文本框 35">
            <a:extLst>
              <a:ext uri="{FF2B5EF4-FFF2-40B4-BE49-F238E27FC236}">
                <a16:creationId xmlns="" xmlns:a16="http://schemas.microsoft.com/office/drawing/2014/main" id="{2C667C87-516F-42CD-A1AF-1A7A6351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096" y="2905973"/>
            <a:ext cx="55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2CC6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t>VS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CC61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21525" name="矩形 40">
            <a:extLst>
              <a:ext uri="{FF2B5EF4-FFF2-40B4-BE49-F238E27FC236}">
                <a16:creationId xmlns="" xmlns:a16="http://schemas.microsoft.com/office/drawing/2014/main" id="{48CF958E-2C33-4AE3-9149-BE0043B6B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833" y="5162531"/>
            <a:ext cx="60960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rPr>
              <a:t>具体针对农大和北邮同学的睡眠时间进行分析</a:t>
            </a:r>
            <a:endParaRPr lang="en-US" altLang="zh-CN" sz="2000" dirty="0">
              <a:solidFill>
                <a:srgbClr val="FFFFFF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rPr>
              <a:t>农大同学的入睡时间整体偏晚，晚于北邮的同学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CB2D003-78BB-416E-8957-8C25D729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5" b="6375"/>
          <a:stretch/>
        </p:blipFill>
        <p:spPr>
          <a:xfrm>
            <a:off x="1940709" y="1769964"/>
            <a:ext cx="3130711" cy="2901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B42AFA9-AA23-4D20-904A-F49239B37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45" r="3037" b="6542"/>
          <a:stretch/>
        </p:blipFill>
        <p:spPr>
          <a:xfrm>
            <a:off x="6895726" y="1769963"/>
            <a:ext cx="3131002" cy="2901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962B6DF-2F1D-4D29-9844-5E5CBED206EC}"/>
              </a:ext>
            </a:extLst>
          </p:cNvPr>
          <p:cNvSpPr txBox="1"/>
          <p:nvPr/>
        </p:nvSpPr>
        <p:spPr>
          <a:xfrm>
            <a:off x="7984829" y="1217592"/>
            <a:ext cx="1244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2CC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农大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845BA79-2C5D-4AC4-AD27-4951825811E9}"/>
              </a:ext>
            </a:extLst>
          </p:cNvPr>
          <p:cNvSpPr/>
          <p:nvPr/>
        </p:nvSpPr>
        <p:spPr>
          <a:xfrm>
            <a:off x="916128" y="521255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12CC61"/>
                </a:solidFill>
                <a:latin typeface="Impact" panose="020B0806030902050204" pitchFamily="34" charset="0"/>
                <a:sym typeface="Arial" panose="020B0604020202020204" pitchFamily="34" charset="0"/>
              </a:rPr>
              <a:t>睡眠时间分析</a:t>
            </a:r>
            <a:endParaRPr lang="zh-CN" altLang="en-US" dirty="0">
              <a:solidFill>
                <a:srgbClr val="12CC6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768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2740"/>
      </a:accent1>
      <a:accent2>
        <a:srgbClr val="FFC600"/>
      </a:accent2>
      <a:accent3>
        <a:srgbClr val="FFFFFF"/>
      </a:accent3>
      <a:accent4>
        <a:srgbClr val="000000"/>
      </a:accent4>
      <a:accent5>
        <a:srgbClr val="FFACAF"/>
      </a:accent5>
      <a:accent6>
        <a:srgbClr val="E7B300"/>
      </a:accent6>
      <a:hlink>
        <a:srgbClr val="EECA44"/>
      </a:hlink>
      <a:folHlink>
        <a:srgbClr val="F1CB1C"/>
      </a:folHlink>
    </a:clrScheme>
    <a:fontScheme name="Office 主题">
      <a:majorFont>
        <a:latin typeface="Impac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FFC000"/>
      </a:hlink>
      <a:folHlink>
        <a:srgbClr val="954F72"/>
      </a:folHlink>
    </a:clrScheme>
    <a:fontScheme name="2_Office 主题">
      <a:majorFont>
        <a:latin typeface="Arial"/>
        <a:ea typeface="宋体"/>
        <a:cs typeface=""/>
      </a:majorFont>
      <a:minorFont>
        <a:latin typeface="Arial Unicode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848</Words>
  <Application>Microsoft Office PowerPoint</Application>
  <PresentationFormat>宽屏</PresentationFormat>
  <Paragraphs>107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Adobe Gothic Std B</vt:lpstr>
      <vt:lpstr>Arial Unicode MS</vt:lpstr>
      <vt:lpstr>Gisha</vt:lpstr>
      <vt:lpstr>Source Sans Pro</vt:lpstr>
      <vt:lpstr>等线</vt:lpstr>
      <vt:lpstr>黑体</vt:lpstr>
      <vt:lpstr>宋体</vt:lpstr>
      <vt:lpstr>微软雅黑</vt:lpstr>
      <vt:lpstr>Arial</vt:lpstr>
      <vt:lpstr>Calibri</vt:lpstr>
      <vt:lpstr>Impact</vt:lpstr>
      <vt:lpstr>Segoe UI</vt:lpstr>
      <vt:lpstr>Office 主题</vt:lpstr>
      <vt:lpstr>2_Office 主题</vt:lpstr>
      <vt:lpstr>3_Office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想</dc:creator>
  <cp:lastModifiedBy>Administrator</cp:lastModifiedBy>
  <cp:revision>42</cp:revision>
  <dcterms:created xsi:type="dcterms:W3CDTF">2018-05-19T07:08:08Z</dcterms:created>
  <dcterms:modified xsi:type="dcterms:W3CDTF">2018-05-19T14:04:25Z</dcterms:modified>
</cp:coreProperties>
</file>